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7" r:id="rId4"/>
  </p:sldMasterIdLst>
  <p:notesMasterIdLst>
    <p:notesMasterId r:id="rId6"/>
  </p:notesMasterIdLst>
  <p:handoutMasterIdLst>
    <p:handoutMasterId r:id="rId28"/>
  </p:handoutMasterIdLst>
  <p:sldIdLst>
    <p:sldId id="383" r:id="rId5"/>
    <p:sldId id="433" r:id="rId7"/>
    <p:sldId id="449" r:id="rId8"/>
    <p:sldId id="583" r:id="rId9"/>
    <p:sldId id="562" r:id="rId10"/>
    <p:sldId id="584" r:id="rId11"/>
    <p:sldId id="564" r:id="rId12"/>
    <p:sldId id="566" r:id="rId13"/>
    <p:sldId id="565" r:id="rId14"/>
    <p:sldId id="575" r:id="rId15"/>
    <p:sldId id="598" r:id="rId16"/>
    <p:sldId id="567" r:id="rId17"/>
    <p:sldId id="599" r:id="rId18"/>
    <p:sldId id="600" r:id="rId19"/>
    <p:sldId id="568" r:id="rId20"/>
    <p:sldId id="569" r:id="rId21"/>
    <p:sldId id="570" r:id="rId22"/>
    <p:sldId id="585" r:id="rId23"/>
    <p:sldId id="572" r:id="rId24"/>
    <p:sldId id="601" r:id="rId25"/>
    <p:sldId id="571" r:id="rId26"/>
    <p:sldId id="286" r:id="rId27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黑体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黑体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黑体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黑体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黑体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黑体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黑体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黑体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黑体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59"/>
    <a:srgbClr val="D2EAE1"/>
    <a:srgbClr val="02936A"/>
    <a:srgbClr val="40946A"/>
    <a:srgbClr val="7FC8B3"/>
    <a:srgbClr val="519D77"/>
    <a:srgbClr val="009051"/>
    <a:srgbClr val="2C557C"/>
    <a:srgbClr val="02946A"/>
    <a:srgbClr val="419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9" autoAdjust="0"/>
    <p:restoredTop sz="92227" autoAdjust="0"/>
  </p:normalViewPr>
  <p:slideViewPr>
    <p:cSldViewPr>
      <p:cViewPr>
        <p:scale>
          <a:sx n="137" d="100"/>
          <a:sy n="137" d="100"/>
        </p:scale>
        <p:origin x="904" y="264"/>
      </p:cViewPr>
      <p:guideLst>
        <p:guide orient="horz" pos="2164"/>
        <p:guide pos="29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9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90204" pitchFamily="34" charset="0"/>
              <a:buNone/>
              <a:defRPr sz="1200" noProof="1">
                <a:ea typeface="宋体" charset="-122"/>
              </a:defRPr>
            </a:lvl1pPr>
          </a:lstStyle>
          <a:p>
            <a:pPr>
              <a:defRPr/>
            </a:pPr>
            <a:endParaRPr lang="x-none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9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90204" pitchFamily="34" charset="0"/>
              <a:buNone/>
              <a:defRPr sz="1200" noProof="1" smtClean="0">
                <a:ea typeface="宋体" charset="-122"/>
              </a:defRPr>
            </a:lvl1pPr>
          </a:lstStyle>
          <a:p>
            <a:pPr>
              <a:defRPr/>
            </a:pPr>
            <a:fld id="{739E4367-E2FC-4A69-BAD1-8ABF8D77445A}" type="slidenum">
              <a:rPr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90204" pitchFamily="34" charset="0"/>
              <a:buNone/>
              <a:defRPr sz="1200" noProof="1">
                <a:ea typeface="黑体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90204" pitchFamily="34" charset="0"/>
              <a:buNone/>
              <a:defRPr sz="1200" noProof="1">
                <a:ea typeface="黑体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988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90204" pitchFamily="34" charset="0"/>
              <a:buNone/>
              <a:defRPr sz="1200" noProof="1">
                <a:ea typeface="黑体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90204" pitchFamily="34" charset="0"/>
              <a:buNone/>
              <a:defRPr sz="1200" noProof="1" smtClean="0">
                <a:ea typeface="宋体" charset="-122"/>
              </a:defRPr>
            </a:lvl1pPr>
          </a:lstStyle>
          <a:p>
            <a:pPr>
              <a:defRPr/>
            </a:pPr>
            <a:fld id="{5BA4967C-C555-4EAB-9DA0-F8FFF908957A}" type="slidenum">
              <a:rPr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黑体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黑体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黑体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黑体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黑体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3011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作弊考生标记疑似作弊即可，暂时不要处理。</a:t>
            </a:r>
            <a:endParaRPr kumimoji="1" lang="zh-CN" altLang="en-US" dirty="0"/>
          </a:p>
          <a:p>
            <a:r>
              <a:rPr kumimoji="1" lang="zh-CN" altLang="en-US" dirty="0"/>
              <a:t>卫生机构、考核机构、行政机构都可以标记，但取消疑似作弊，只有当地行政有权限。</a:t>
            </a:r>
            <a:endParaRPr kumimoji="1" lang="zh-CN" altLang="en-US" dirty="0"/>
          </a:p>
          <a:p>
            <a:r>
              <a:rPr kumimoji="1" lang="zh-CN" altLang="en-US" dirty="0"/>
              <a:t>作弊认定规则由省里统一标准。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A4967C-C555-4EAB-9DA0-F8FFF908957A}" type="slidenum">
              <a:rPr lang="uk-UA" altLang="en-US" smtClean="0"/>
            </a:fld>
            <a:endParaRPr lang="uk-UA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4294967295"/>
          </p:nvPr>
        </p:nvSpPr>
        <p:spPr/>
      </p:sp>
      <p:sp>
        <p:nvSpPr>
          <p:cNvPr id="3" name="文本占位符 2"/>
          <p:cNvSpPr/>
          <p:nvPr>
            <p:ph type="body" idx="9"/>
          </p:nvPr>
        </p:nvSpPr>
        <p:spPr/>
        <p:txBody>
          <a:bodyPr/>
          <a:p>
            <a:r>
              <a:rPr lang="zh-CN" altLang="en-US"/>
              <a:t>工作成绩、职业道德及业务水平任何一项不合格，即定考结果不合格。</a:t>
            </a:r>
            <a:endParaRPr lang="zh-CN" altLang="en-US"/>
          </a:p>
          <a:p>
            <a:r>
              <a:rPr lang="zh-CN" altLang="en-US"/>
              <a:t>业务水平测评未完成前，此操作不要使用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A4967C-C555-4EAB-9DA0-F8FFF908957A}" type="slidenum">
              <a:rPr lang="uk-UA" altLang="en-US" smtClean="0"/>
            </a:fld>
            <a:endParaRPr lang="uk-UA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4294967295"/>
          </p:nvPr>
        </p:nvSpPr>
        <p:spPr/>
      </p:sp>
      <p:sp>
        <p:nvSpPr>
          <p:cNvPr id="3" name="文本占位符 2"/>
          <p:cNvSpPr/>
          <p:nvPr>
            <p:ph type="body" idx="9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4294967295"/>
          </p:nvPr>
        </p:nvSpPr>
        <p:spPr/>
      </p:sp>
      <p:sp>
        <p:nvSpPr>
          <p:cNvPr id="3" name="文本占位符 2"/>
          <p:cNvSpPr/>
          <p:nvPr>
            <p:ph type="body" idx="9"/>
          </p:nvPr>
        </p:nvSpPr>
        <p:spPr/>
        <p:txBody>
          <a:bodyPr/>
          <a:p>
            <a:r>
              <a:rPr lang="zh-CN" altLang="en-US"/>
              <a:t>人文医学多次考核，去最高成绩。</a:t>
            </a:r>
            <a:endParaRPr lang="zh-CN" altLang="en-US"/>
          </a:p>
          <a:p>
            <a:r>
              <a:rPr lang="zh-CN" altLang="en-US"/>
              <a:t>成绩不合格的医师暂时不要审核。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4294967295"/>
          </p:nvPr>
        </p:nvSpPr>
        <p:spPr/>
      </p:sp>
      <p:sp>
        <p:nvSpPr>
          <p:cNvPr id="3" name="文本占位符 2"/>
          <p:cNvSpPr/>
          <p:nvPr>
            <p:ph type="body" idx="9"/>
          </p:nvPr>
        </p:nvSpPr>
        <p:spPr/>
        <p:txBody>
          <a:bodyPr/>
          <a:p>
            <a:r>
              <a:rPr lang="zh-CN" altLang="en-US"/>
              <a:t>人文医学多次考核，去最高成绩。</a:t>
            </a:r>
            <a:endParaRPr lang="zh-CN" altLang="en-US"/>
          </a:p>
          <a:p>
            <a:r>
              <a:rPr lang="zh-CN" altLang="en-US"/>
              <a:t>成绩不合格的医师暂时不要审核。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4294967295"/>
          </p:nvPr>
        </p:nvSpPr>
        <p:spPr/>
      </p:sp>
      <p:sp>
        <p:nvSpPr>
          <p:cNvPr id="3" name="文本占位符 2"/>
          <p:cNvSpPr/>
          <p:nvPr>
            <p:ph type="body" idx="9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4294967295"/>
          </p:nvPr>
        </p:nvSpPr>
        <p:spPr/>
      </p:sp>
      <p:sp>
        <p:nvSpPr>
          <p:cNvPr id="3" name="文本占位符 2"/>
          <p:cNvSpPr/>
          <p:nvPr>
            <p:ph type="body" idx="9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dia1.mp3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2763" y="-1100138"/>
            <a:ext cx="1651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2.png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8425" y="3359150"/>
            <a:ext cx="2114550" cy="156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image1.jpeg" descr="dise"/>
          <p:cNvPicPr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813" y="0"/>
            <a:ext cx="12239626" cy="514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Shape 288"/>
          <p:cNvSpPr>
            <a:spLocks noChangeArrowheads="1"/>
          </p:cNvSpPr>
          <p:nvPr/>
        </p:nvSpPr>
        <p:spPr bwMode="auto">
          <a:xfrm>
            <a:off x="1217613" y="2022475"/>
            <a:ext cx="3195637" cy="1446213"/>
          </a:xfrm>
          <a:prstGeom prst="rect">
            <a:avLst/>
          </a:prstGeom>
          <a:noFill/>
          <a:ln>
            <a:noFill/>
          </a:ln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itchFamily="49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en-US" altLang="zh-CN" sz="8800">
                <a:solidFill>
                  <a:srgbClr val="FFFFFF"/>
                </a:solidFill>
                <a:latin typeface="Impact" panose="020B0806030902050204" pitchFamily="34" charset="0"/>
                <a:ea typeface="宋体" charset="-122"/>
                <a:sym typeface="Impact" panose="020B0806030902050204" pitchFamily="34" charset="0"/>
              </a:rPr>
              <a:t>2016.5</a:t>
            </a:r>
            <a:endParaRPr lang="en-US" altLang="zh-CN" sz="8800">
              <a:solidFill>
                <a:srgbClr val="FFFFFF"/>
              </a:solidFill>
              <a:latin typeface="Impact" panose="020B0806030902050204" pitchFamily="34" charset="0"/>
              <a:ea typeface="宋体" charset="-122"/>
              <a:sym typeface="Impact" panose="020B0806030902050204" pitchFamily="34" charset="0"/>
            </a:endParaRPr>
          </a:p>
        </p:txBody>
      </p:sp>
      <p:sp>
        <p:nvSpPr>
          <p:cNvPr id="6" name="Shape 289"/>
          <p:cNvSpPr>
            <a:spLocks noChangeArrowheads="1"/>
          </p:cNvSpPr>
          <p:nvPr/>
        </p:nvSpPr>
        <p:spPr bwMode="auto">
          <a:xfrm>
            <a:off x="4457700" y="2366963"/>
            <a:ext cx="6253163" cy="708025"/>
          </a:xfrm>
          <a:prstGeom prst="rect">
            <a:avLst/>
          </a:prstGeom>
          <a:noFill/>
          <a:ln>
            <a:noFill/>
          </a:ln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itchFamily="49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4000" b="1">
                <a:solidFill>
                  <a:srgbClr val="FFFFFF"/>
                </a:solidFill>
                <a:latin typeface="方正大标宋简体"/>
                <a:ea typeface="宋体" charset="-122"/>
                <a:sym typeface="方正大标宋简体"/>
              </a:rPr>
              <a:t>全国医师定期考核工作小结</a:t>
            </a:r>
            <a:endParaRPr lang="zh-CN" altLang="en-US" sz="4000" b="1">
              <a:solidFill>
                <a:srgbClr val="FFFFFF"/>
              </a:solidFill>
              <a:latin typeface="方正大标宋简体"/>
              <a:ea typeface="宋体" charset="-122"/>
              <a:sym typeface="方正大标宋简体"/>
            </a:endParaRPr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BB022-B54B-41FF-88E9-012F984C3B75}" type="slidenum">
              <a:rPr altLang="en-US"/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628650" y="612322"/>
            <a:ext cx="7886700" cy="387871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F7368-A5E6-44C2-9D0A-5161F7E203D1}" type="slidenum">
              <a:rPr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15F55-9A40-4BC1-8CF9-13F945F264FE}" type="slidenum">
              <a:rPr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93126" y="4912519"/>
            <a:ext cx="651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F2BAB03C-082D-4B68-A25B-56CB8333659B}" type="slidenum">
              <a:rPr lang="en-US" altLang="zh-CN" sz="1400">
                <a:solidFill>
                  <a:schemeClr val="accent4">
                    <a:lumMod val="10000"/>
                  </a:schemeClr>
                </a:solidFill>
              </a:rPr>
            </a:fld>
            <a:r>
              <a:rPr lang="en-US" altLang="zh-CN" sz="1400" dirty="0">
                <a:solidFill>
                  <a:schemeClr val="accent4">
                    <a:lumMod val="10000"/>
                  </a:schemeClr>
                </a:solidFill>
              </a:rPr>
              <a:t>/39</a:t>
            </a:r>
            <a:endParaRPr lang="en-US" altLang="zh-CN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CN"/>
              <a:t>1</a:t>
            </a: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48BD-ED1B-41CE-BC8B-9D544D219B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3310-5422-4FC9-8FA1-F2DB05B22E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0D04327F-ACC7-4CE5-9094-F0F1E390E48A}" type="datetimeFigureOut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E7A8ABBC-1F23-4DE0-9723-ABC6176F6644}" type="slidenum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0D04327F-ACC7-4CE5-9094-F0F1E390E48A}" type="datetimeFigureOut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E7A8ABBC-1F23-4DE0-9723-ABC6176F6644}" type="slidenum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0D04327F-ACC7-4CE5-9094-F0F1E390E48A}" type="datetimeFigureOut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E7A8ABBC-1F23-4DE0-9723-ABC6176F6644}" type="slidenum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0D04327F-ACC7-4CE5-9094-F0F1E390E48A}" type="datetimeFigureOut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E7A8ABBC-1F23-4DE0-9723-ABC6176F6644}" type="slidenum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0D04327F-ACC7-4CE5-9094-F0F1E390E48A}" type="datetimeFigureOut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E7A8ABBC-1F23-4DE0-9723-ABC6176F6644}" type="slidenum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0D04327F-ACC7-4CE5-9094-F0F1E390E48A}" type="datetimeFigureOut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E7A8ABBC-1F23-4DE0-9723-ABC6176F6644}" type="slidenum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中国医师协会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88900"/>
            <a:ext cx="67786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6"/>
          <p:cNvGrpSpPr/>
          <p:nvPr userDrawn="1"/>
        </p:nvGrpSpPr>
        <p:grpSpPr bwMode="auto">
          <a:xfrm>
            <a:off x="-11113" y="-7938"/>
            <a:ext cx="2043113" cy="876301"/>
            <a:chOff x="0" y="0"/>
            <a:chExt cx="3220" cy="1840"/>
          </a:xfrm>
        </p:grpSpPr>
        <p:sp>
          <p:nvSpPr>
            <p:cNvPr id="5" name="矩形 2"/>
            <p:cNvSpPr>
              <a:spLocks noChangeArrowheads="1"/>
            </p:cNvSpPr>
            <p:nvPr/>
          </p:nvSpPr>
          <p:spPr bwMode="auto">
            <a:xfrm>
              <a:off x="0" y="0"/>
              <a:ext cx="1151" cy="1840"/>
            </a:xfrm>
            <a:prstGeom prst="rect">
              <a:avLst/>
            </a:prstGeom>
            <a:solidFill>
              <a:srgbClr val="02936A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9pPr>
            </a:lstStyle>
            <a:p>
              <a:pPr algn="ctr" eaLnBrk="1" hangingPunct="1">
                <a:buFont typeface="Arial" panose="020B0604020202090204" pitchFamily="34" charset="0"/>
                <a:buNone/>
                <a:defRPr/>
              </a:pPr>
              <a:endParaRPr lang="zh-CN" altLang="zh-CN" sz="4400" b="1"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  <p:sp>
          <p:nvSpPr>
            <p:cNvPr id="6" name="矩形 3"/>
            <p:cNvSpPr>
              <a:spLocks noChangeArrowheads="1"/>
            </p:cNvSpPr>
            <p:nvPr/>
          </p:nvSpPr>
          <p:spPr bwMode="auto">
            <a:xfrm>
              <a:off x="1151" y="0"/>
              <a:ext cx="460" cy="460"/>
            </a:xfrm>
            <a:prstGeom prst="rect">
              <a:avLst/>
            </a:prstGeom>
            <a:solidFill>
              <a:srgbClr val="02936A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9pPr>
            </a:lstStyle>
            <a:p>
              <a:pPr algn="ctr" eaLnBrk="1" hangingPunct="1">
                <a:buFont typeface="Arial" panose="020B0604020202090204" pitchFamily="34" charset="0"/>
                <a:buNone/>
                <a:defRPr/>
              </a:pPr>
              <a:endParaRPr lang="zh-CN" altLang="zh-CN" sz="4400" b="1"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  <p:sp>
          <p:nvSpPr>
            <p:cNvPr id="7" name="矩形 4"/>
            <p:cNvSpPr>
              <a:spLocks noChangeArrowheads="1"/>
            </p:cNvSpPr>
            <p:nvPr/>
          </p:nvSpPr>
          <p:spPr bwMode="auto">
            <a:xfrm>
              <a:off x="1151" y="460"/>
              <a:ext cx="460" cy="460"/>
            </a:xfrm>
            <a:prstGeom prst="rect">
              <a:avLst/>
            </a:prstGeom>
            <a:solidFill>
              <a:srgbClr val="02936A">
                <a:alpha val="59999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9pPr>
            </a:lstStyle>
            <a:p>
              <a:pPr algn="ctr" eaLnBrk="1" hangingPunct="1">
                <a:buFont typeface="Arial" panose="020B0604020202090204" pitchFamily="34" charset="0"/>
                <a:buNone/>
                <a:defRPr/>
              </a:pPr>
              <a:endParaRPr lang="zh-CN" altLang="zh-CN"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  <p:sp>
          <p:nvSpPr>
            <p:cNvPr id="8" name="矩形 5"/>
            <p:cNvSpPr>
              <a:spLocks noChangeArrowheads="1"/>
            </p:cNvSpPr>
            <p:nvPr/>
          </p:nvSpPr>
          <p:spPr bwMode="auto">
            <a:xfrm>
              <a:off x="1151" y="1380"/>
              <a:ext cx="460" cy="460"/>
            </a:xfrm>
            <a:prstGeom prst="rect">
              <a:avLst/>
            </a:prstGeom>
            <a:solidFill>
              <a:srgbClr val="02936A">
                <a:alpha val="20000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9pPr>
            </a:lstStyle>
            <a:p>
              <a:pPr algn="ctr" eaLnBrk="1" hangingPunct="1">
                <a:buFont typeface="Arial" panose="020B0604020202090204" pitchFamily="34" charset="0"/>
                <a:buNone/>
                <a:defRPr/>
              </a:pPr>
              <a:endParaRPr lang="zh-CN" altLang="zh-CN"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/>
          </p:nvSpPr>
          <p:spPr bwMode="auto">
            <a:xfrm>
              <a:off x="1611" y="460"/>
              <a:ext cx="458" cy="460"/>
            </a:xfrm>
            <a:prstGeom prst="rect">
              <a:avLst/>
            </a:prstGeom>
            <a:solidFill>
              <a:srgbClr val="02936A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9pPr>
            </a:lstStyle>
            <a:p>
              <a:pPr algn="ctr" eaLnBrk="1" hangingPunct="1">
                <a:buFont typeface="Arial" panose="020B0604020202090204" pitchFamily="34" charset="0"/>
                <a:buNone/>
                <a:defRPr/>
              </a:pPr>
              <a:endParaRPr lang="zh-CN" altLang="zh-CN" sz="4400" b="1"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/>
          </p:nvSpPr>
          <p:spPr bwMode="auto">
            <a:xfrm>
              <a:off x="1839" y="690"/>
              <a:ext cx="1151" cy="1150"/>
            </a:xfrm>
            <a:prstGeom prst="rect">
              <a:avLst/>
            </a:prstGeom>
            <a:solidFill>
              <a:srgbClr val="02936A">
                <a:alpha val="20000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9pPr>
            </a:lstStyle>
            <a:p>
              <a:pPr algn="ctr" eaLnBrk="1" hangingPunct="1">
                <a:buFont typeface="Arial" panose="020B0604020202090204" pitchFamily="34" charset="0"/>
                <a:buNone/>
                <a:defRPr/>
              </a:pPr>
              <a:endParaRPr lang="zh-CN" altLang="zh-CN"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  <p:sp>
          <p:nvSpPr>
            <p:cNvPr id="11" name="矩形 9"/>
            <p:cNvSpPr>
              <a:spLocks noChangeArrowheads="1"/>
            </p:cNvSpPr>
            <p:nvPr/>
          </p:nvSpPr>
          <p:spPr bwMode="auto">
            <a:xfrm>
              <a:off x="2760" y="460"/>
              <a:ext cx="460" cy="460"/>
            </a:xfrm>
            <a:prstGeom prst="rect">
              <a:avLst/>
            </a:prstGeom>
            <a:solidFill>
              <a:srgbClr val="02936A">
                <a:alpha val="20000"/>
              </a:srgb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itchFamily="49" charset="-122"/>
                </a:defRPr>
              </a:lvl9pPr>
            </a:lstStyle>
            <a:p>
              <a:pPr algn="ctr" eaLnBrk="1" hangingPunct="1">
                <a:buFont typeface="Arial" panose="020B0604020202090204" pitchFamily="34" charset="0"/>
                <a:buNone/>
                <a:defRPr/>
              </a:pPr>
              <a:endParaRPr lang="zh-CN" altLang="zh-CN">
                <a:solidFill>
                  <a:srgbClr val="FFFFFF"/>
                </a:solidFill>
                <a:latin typeface="宋体" charset="-122"/>
                <a:ea typeface="宋体" charset="-122"/>
                <a:sym typeface="宋体" charset="-122"/>
              </a:endParaRPr>
            </a:p>
          </p:txBody>
        </p:sp>
      </p:grp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0" y="868363"/>
            <a:ext cx="12203113" cy="1587"/>
          </a:xfrm>
          <a:prstGeom prst="line">
            <a:avLst/>
          </a:prstGeom>
          <a:noFill/>
          <a:ln w="12700">
            <a:solidFill>
              <a:srgbClr val="6EBFB2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-11113" y="4999038"/>
            <a:ext cx="12203113" cy="1587"/>
          </a:xfrm>
          <a:prstGeom prst="line">
            <a:avLst/>
          </a:prstGeom>
          <a:noFill/>
          <a:ln w="12700">
            <a:solidFill>
              <a:srgbClr val="6EBFB2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1939309" y="214296"/>
            <a:ext cx="5347335" cy="570564"/>
          </a:xfrm>
        </p:spPr>
        <p:txBody>
          <a:bodyPr anchor="b">
            <a:normAutofit/>
          </a:bodyPr>
          <a:lstStyle>
            <a:lvl1pPr>
              <a:defRPr sz="3200" b="1">
                <a:latin typeface="宋体" charset="-122"/>
                <a:ea typeface="宋体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0D04327F-ACC7-4CE5-9094-F0F1E390E48A}" type="datetimeFigureOut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E7A8ABBC-1F23-4DE0-9723-ABC6176F6644}" type="slidenum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0D04327F-ACC7-4CE5-9094-F0F1E390E48A}" type="datetimeFigureOut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E7A8ABBC-1F23-4DE0-9723-ABC6176F6644}" type="slidenum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0D04327F-ACC7-4CE5-9094-F0F1E390E48A}" type="datetimeFigureOut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E7A8ABBC-1F23-4DE0-9723-ABC6176F6644}" type="slidenum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0D04327F-ACC7-4CE5-9094-F0F1E390E48A}" type="datetimeFigureOut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E7A8ABBC-1F23-4DE0-9723-ABC6176F6644}" type="slidenum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7626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0D04327F-ACC7-4CE5-9094-F0F1E390E48A}" type="datetimeFigureOut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E7A8ABBC-1F23-4DE0-9723-ABC6176F6644}" type="slidenum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0D04327F-ACC7-4CE5-9094-F0F1E390E48A}" type="datetimeFigureOut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E7A8ABBC-1F23-4DE0-9723-ABC6176F6644}" type="slidenum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0D04327F-ACC7-4CE5-9094-F0F1E390E48A}" type="datetimeFigureOut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E7A8ABBC-1F23-4DE0-9723-ABC6176F6644}" type="slidenum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205" y="2852261"/>
            <a:ext cx="7886700" cy="569595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6D22-A8FB-4C8F-A765-33EC4110643E}" type="slidenum">
              <a:rPr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0D04327F-ACC7-4CE5-9094-F0F1E390E48A}" type="datetimeFigureOut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E7A8ABBC-1F23-4DE0-9723-ABC6176F6644}" type="slidenum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0D04327F-ACC7-4CE5-9094-F0F1E390E48A}" type="datetimeFigureOut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E7A8ABBC-1F23-4DE0-9723-ABC6176F6644}" type="slidenum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0D04327F-ACC7-4CE5-9094-F0F1E390E48A}" type="datetimeFigureOut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E7A8ABBC-1F23-4DE0-9723-ABC6176F6644}" type="slidenum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0D04327F-ACC7-4CE5-9094-F0F1E390E48A}" type="datetimeFigureOut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E7A8ABBC-1F23-4DE0-9723-ABC6176F6644}" type="slidenum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0D04327F-ACC7-4CE5-9094-F0F1E390E48A}" type="datetimeFigureOut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E7A8ABBC-1F23-4DE0-9723-ABC6176F6644}" type="slidenum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0D04327F-ACC7-4CE5-9094-F0F1E390E48A}" type="datetimeFigureOut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E7A8ABBC-1F23-4DE0-9723-ABC6176F6644}" type="slidenum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0D04327F-ACC7-4CE5-9094-F0F1E390E48A}" type="datetimeFigureOut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E7A8ABBC-1F23-4DE0-9723-ABC6176F6644}" type="slidenum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0D04327F-ACC7-4CE5-9094-F0F1E390E48A}" type="datetimeFigureOut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E7A8ABBC-1F23-4DE0-9723-ABC6176F6644}" type="slidenum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7626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0D04327F-ACC7-4CE5-9094-F0F1E390E48A}" type="datetimeFigureOut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fld id="{E7A8ABBC-1F23-4DE0-9723-ABC6176F6644}" type="slidenum">
              <a:rPr lang="zh-CN" altLang="en-US" sz="1800" baseline="-25000" smtClean="0">
                <a:solidFill>
                  <a:prstClr val="black"/>
                </a:solidFill>
                <a:latin typeface="Arial" panose="020B0604020202090204" pitchFamily="34" charset="0"/>
                <a:ea typeface="宋体" charset="-122"/>
              </a:rPr>
            </a:fld>
            <a:endParaRPr lang="zh-CN" altLang="en-US" sz="1800" baseline="-25000">
              <a:solidFill>
                <a:prstClr val="black"/>
              </a:solidFill>
              <a:latin typeface="Arial" panose="020B0604020202090204" pitchFamily="34" charset="0"/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59" descr="#wm#_10_15_*Z"/>
          <p:cNvSpPr>
            <a:spLocks noChangeArrowheads="1"/>
          </p:cNvSpPr>
          <p:nvPr/>
        </p:nvSpPr>
        <p:spPr bwMode="auto">
          <a:xfrm rot="5400000" flipH="1">
            <a:off x="431006" y="410369"/>
            <a:ext cx="358775" cy="407988"/>
          </a:xfrm>
          <a:prstGeom prst="triangle">
            <a:avLst>
              <a:gd name="adj" fmla="val 50000"/>
            </a:avLst>
          </a:prstGeom>
          <a:solidFill>
            <a:srgbClr val="67841A"/>
          </a:solidFill>
          <a:ln>
            <a:noFill/>
          </a:ln>
          <a:effectLst/>
        </p:spPr>
        <p:txBody>
          <a:bodyPr anchor="ctr"/>
          <a:lstStyle>
            <a:lvl1pPr marL="236855" indent="-236855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SzPct val="125000"/>
              <a:buChar char="»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</a:defRPr>
            </a:lvl9pPr>
          </a:lstStyle>
          <a:p>
            <a:pPr eaLnBrk="1" hangingPunct="1">
              <a:defRPr/>
            </a:pPr>
            <a:endParaRPr lang="zh-CN" altLang="zh-CN" sz="1350" noProof="1">
              <a:sym typeface="Arial" panose="020B060402020209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1743" y="265463"/>
            <a:ext cx="5890532" cy="698556"/>
          </a:xfrm>
        </p:spPr>
        <p:txBody>
          <a:bodyPr>
            <a:normAutofit/>
          </a:bodyPr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641022"/>
            <a:ext cx="3867150" cy="2953601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41022"/>
            <a:ext cx="3867150" cy="2953601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B7F128-57B0-46EA-9143-EC6EC350350A}" type="slidenum">
              <a:rPr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59" descr="#wm#_10_15_*Z"/>
          <p:cNvSpPr>
            <a:spLocks noChangeArrowheads="1"/>
          </p:cNvSpPr>
          <p:nvPr/>
        </p:nvSpPr>
        <p:spPr bwMode="auto">
          <a:xfrm rot="5400000" flipH="1">
            <a:off x="431006" y="410369"/>
            <a:ext cx="358775" cy="407988"/>
          </a:xfrm>
          <a:prstGeom prst="triangle">
            <a:avLst>
              <a:gd name="adj" fmla="val 50000"/>
            </a:avLst>
          </a:prstGeom>
          <a:solidFill>
            <a:srgbClr val="67841A"/>
          </a:solidFill>
          <a:ln>
            <a:noFill/>
          </a:ln>
          <a:effectLst/>
        </p:spPr>
        <p:txBody>
          <a:bodyPr anchor="ctr"/>
          <a:lstStyle>
            <a:lvl1pPr marL="236855" indent="-236855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SzPct val="125000"/>
              <a:buChar char="»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</a:defRPr>
            </a:lvl9pPr>
          </a:lstStyle>
          <a:p>
            <a:pPr eaLnBrk="1" hangingPunct="1">
              <a:defRPr/>
            </a:pPr>
            <a:endParaRPr lang="zh-CN" altLang="zh-CN" sz="1350" noProof="1">
              <a:sym typeface="Arial" panose="020B060402020209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901701" y="316708"/>
            <a:ext cx="6035675" cy="592931"/>
          </a:xfrm>
        </p:spPr>
        <p:txBody>
          <a:bodyPr>
            <a:normAutofit/>
          </a:bodyPr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4BE06F-F936-4904-8D39-D14160BAE410}" type="slidenum">
              <a:rPr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59"/>
          <p:cNvSpPr>
            <a:spLocks noChangeArrowheads="1"/>
          </p:cNvSpPr>
          <p:nvPr/>
        </p:nvSpPr>
        <p:spPr bwMode="auto">
          <a:xfrm rot="60000" flipH="1">
            <a:off x="4337050" y="1631950"/>
            <a:ext cx="1116013" cy="715963"/>
          </a:xfrm>
          <a:prstGeom prst="triangle">
            <a:avLst>
              <a:gd name="adj" fmla="val 50000"/>
            </a:avLst>
          </a:prstGeom>
          <a:solidFill>
            <a:srgbClr val="B6E682"/>
          </a:solidFill>
          <a:ln>
            <a:noFill/>
          </a:ln>
          <a:effectLst/>
        </p:spPr>
        <p:txBody>
          <a:bodyPr anchor="ctr"/>
          <a:lstStyle>
            <a:lvl1pPr algn="ctr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  <a:sym typeface="Arial" panose="020B060402020209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  <a:sym typeface="Arial" panose="020B060402020209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  <a:sym typeface="Arial" panose="020B060402020209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  <a:sym typeface="Arial" panose="020B060402020209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  <a:sym typeface="Arial" panose="020B060402020209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90204" pitchFamily="34" charset="0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  <a:sym typeface="Arial" panose="020B060402020209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90204" pitchFamily="34" charset="0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  <a:sym typeface="Arial" panose="020B060402020209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90204" pitchFamily="34" charset="0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  <a:sym typeface="Arial" panose="020B060402020209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90204" pitchFamily="34" charset="0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  <a:sym typeface="Arial" panose="020B0604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90204" pitchFamily="34" charset="0"/>
              <a:buNone/>
              <a:defRPr/>
            </a:pPr>
            <a:endParaRPr lang="zh-CN" altLang="zh-CN" sz="1350" noProof="1">
              <a:solidFill>
                <a:srgbClr val="FFFFFF"/>
              </a:solidFill>
            </a:endParaRPr>
          </a:p>
        </p:txBody>
      </p:sp>
      <p:sp>
        <p:nvSpPr>
          <p:cNvPr id="4" name="等腰三角形 59"/>
          <p:cNvSpPr>
            <a:spLocks noChangeArrowheads="1"/>
          </p:cNvSpPr>
          <p:nvPr/>
        </p:nvSpPr>
        <p:spPr bwMode="auto">
          <a:xfrm rot="60000" flipH="1">
            <a:off x="3803650" y="1631950"/>
            <a:ext cx="1116013" cy="715963"/>
          </a:xfrm>
          <a:prstGeom prst="triangle">
            <a:avLst>
              <a:gd name="adj" fmla="val 50000"/>
            </a:avLst>
          </a:prstGeom>
          <a:solidFill>
            <a:srgbClr val="8FC226"/>
          </a:solidFill>
          <a:ln>
            <a:noFill/>
          </a:ln>
          <a:effectLst/>
        </p:spPr>
        <p:txBody>
          <a:bodyPr anchor="ctr"/>
          <a:lstStyle>
            <a:lvl1pPr algn="ctr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  <a:sym typeface="Arial" panose="020B060402020209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  <a:sym typeface="Arial" panose="020B060402020209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  <a:sym typeface="Arial" panose="020B060402020209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  <a:sym typeface="Arial" panose="020B060402020209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SzPct val="125000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  <a:sym typeface="Arial" panose="020B060402020209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90204" pitchFamily="34" charset="0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  <a:sym typeface="Arial" panose="020B060402020209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90204" pitchFamily="34" charset="0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  <a:sym typeface="Arial" panose="020B060402020209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90204" pitchFamily="34" charset="0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  <a:sym typeface="Arial" panose="020B060402020209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Arial" panose="020B0604020202090204" pitchFamily="34" charset="0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  <a:sym typeface="Arial" panose="020B060402020209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90204" pitchFamily="34" charset="0"/>
              <a:buNone/>
              <a:defRPr/>
            </a:pPr>
            <a:endParaRPr lang="zh-CN" altLang="zh-CN" sz="1350" noProof="1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2800" y="2367900"/>
            <a:ext cx="4838400" cy="442800"/>
          </a:xfrm>
        </p:spPr>
        <p:txBody>
          <a:bodyPr>
            <a:normAutofit/>
          </a:bodyPr>
          <a:lstStyle>
            <a:lvl1pPr algn="ctr">
              <a:defRPr sz="2400">
                <a:solidFill>
                  <a:srgbClr val="505050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64B7CE-6B9C-4D84-BD3E-584C95F45ED0}" type="slidenum">
              <a:rPr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163E2-C3AF-4293-BD17-B7113B3D9CF9}" type="slidenum">
              <a:rPr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59" descr="#wm#_10_15_*Z"/>
          <p:cNvSpPr>
            <a:spLocks noChangeArrowheads="1"/>
          </p:cNvSpPr>
          <p:nvPr/>
        </p:nvSpPr>
        <p:spPr bwMode="auto">
          <a:xfrm rot="5400000" flipH="1">
            <a:off x="431006" y="410369"/>
            <a:ext cx="358775" cy="407988"/>
          </a:xfrm>
          <a:prstGeom prst="triangle">
            <a:avLst>
              <a:gd name="adj" fmla="val 50000"/>
            </a:avLst>
          </a:prstGeom>
          <a:solidFill>
            <a:srgbClr val="67841A"/>
          </a:solidFill>
          <a:ln>
            <a:noFill/>
          </a:ln>
          <a:effectLst/>
        </p:spPr>
        <p:txBody>
          <a:bodyPr anchor="ctr"/>
          <a:lstStyle>
            <a:lvl1pPr marL="236855" indent="-236855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SzPct val="125000"/>
              <a:buChar char="•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SzPct val="125000"/>
              <a:buChar char="–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SzPct val="125000"/>
              <a:buChar char="»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»"/>
              <a:defRPr>
                <a:solidFill>
                  <a:schemeClr val="bg2"/>
                </a:solidFill>
                <a:latin typeface="Arial" panose="020B0604020202090204" pitchFamily="34" charset="0"/>
                <a:ea typeface="黑体" pitchFamily="49" charset="-122"/>
              </a:defRPr>
            </a:lvl9pPr>
          </a:lstStyle>
          <a:p>
            <a:pPr eaLnBrk="1" hangingPunct="1">
              <a:defRPr/>
            </a:pPr>
            <a:endParaRPr lang="zh-CN" altLang="zh-CN" sz="1350" noProof="1">
              <a:sym typeface="Arial" panose="020B060402020209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3600" y="315900"/>
            <a:ext cx="6037200" cy="594000"/>
          </a:xfrm>
        </p:spPr>
        <p:txBody>
          <a:bodyPr/>
          <a:lstStyle>
            <a:lvl1pPr>
              <a:defRPr sz="2400">
                <a:solidFill>
                  <a:srgbClr val="6F8A1B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206096" y="1201500"/>
            <a:ext cx="3016800" cy="3393900"/>
          </a:xfrm>
        </p:spPr>
        <p:txBody>
          <a:bodyPr/>
          <a:lstStyle>
            <a:lvl1pPr marL="0" indent="0">
              <a:buNone/>
              <a:defRPr sz="2400">
                <a:solidFill>
                  <a:srgbClr val="80808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>
              <a:sym typeface="Arial" panose="020B060402020209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190700"/>
            <a:ext cx="4313840" cy="3393900"/>
          </a:xfrm>
        </p:spPr>
        <p:txBody>
          <a:bodyPr>
            <a:normAutofit/>
          </a:bodyPr>
          <a:lstStyle>
            <a:lvl1pPr marL="214630" indent="-213995">
              <a:buFont typeface="Arial" panose="020B0604020202090204" pitchFamily="34" charset="0"/>
              <a:buChar char="•"/>
              <a:defRPr sz="1350">
                <a:solidFill>
                  <a:srgbClr val="808080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EA0212-21E9-4258-B87C-0B61C9151937}" type="slidenum">
              <a:rPr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782734" y="316706"/>
            <a:ext cx="1016000" cy="4277916"/>
          </a:xfrm>
        </p:spPr>
        <p:txBody>
          <a:bodyPr vert="eaVert">
            <a:normAutofit/>
          </a:bodyPr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16706"/>
            <a:ext cx="5001683" cy="4277916"/>
          </a:xfrm>
        </p:spPr>
        <p:txBody>
          <a:bodyPr vert="eaVert"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E0A12-C061-4520-882A-6DA5FA9DC8BA}" type="slidenum">
              <a:rPr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57250" y="720725"/>
            <a:ext cx="5891213" cy="698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Arial" panose="020B0604020202090204" pitchFamily="34" charset="0"/>
              </a:rPr>
              <a:t>单击此处编辑母版标题样式</a:t>
            </a:r>
            <a:endParaRPr lang="zh-CN" altLang="en-US">
              <a:sym typeface="Arial" panose="020B0604020202090204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592263"/>
            <a:ext cx="7886700" cy="300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Arial" panose="020B0604020202090204" pitchFamily="34" charset="0"/>
              </a:rPr>
              <a:t>单击此处编辑母版文本样式</a:t>
            </a:r>
            <a:endParaRPr lang="zh-CN" altLang="en-US">
              <a:sym typeface="Arial" panose="020B0604020202090204" pitchFamily="34" charset="0"/>
            </a:endParaRPr>
          </a:p>
          <a:p>
            <a:pPr lvl="1"/>
            <a:r>
              <a:rPr lang="zh-CN" altLang="en-US">
                <a:sym typeface="Arial" panose="020B0604020202090204" pitchFamily="34" charset="0"/>
              </a:rPr>
              <a:t>第二级</a:t>
            </a:r>
            <a:endParaRPr lang="zh-CN" altLang="en-US">
              <a:sym typeface="Arial" panose="020B0604020202090204" pitchFamily="34" charset="0"/>
            </a:endParaRPr>
          </a:p>
          <a:p>
            <a:pPr lvl="2"/>
            <a:r>
              <a:rPr lang="zh-CN" altLang="en-US">
                <a:sym typeface="Arial" panose="020B0604020202090204" pitchFamily="34" charset="0"/>
              </a:rPr>
              <a:t>第三级</a:t>
            </a:r>
            <a:endParaRPr lang="zh-CN" altLang="en-US">
              <a:sym typeface="Arial" panose="020B0604020202090204" pitchFamily="34" charset="0"/>
            </a:endParaRPr>
          </a:p>
          <a:p>
            <a:pPr lvl="3"/>
            <a:r>
              <a:rPr lang="zh-CN" altLang="en-US">
                <a:sym typeface="Arial" panose="020B0604020202090204" pitchFamily="34" charset="0"/>
              </a:rPr>
              <a:t>第四级</a:t>
            </a:r>
            <a:endParaRPr lang="zh-CN" altLang="en-US">
              <a:sym typeface="Arial" panose="020B0604020202090204" pitchFamily="34" charset="0"/>
            </a:endParaRPr>
          </a:p>
          <a:p>
            <a:pPr lvl="4"/>
            <a:r>
              <a:rPr lang="zh-CN" altLang="en-US">
                <a:sym typeface="Arial" panose="020B0604020202090204" pitchFamily="34" charset="0"/>
              </a:rPr>
              <a:t>第五级</a:t>
            </a:r>
            <a:endParaRPr lang="zh-CN" altLang="en-US">
              <a:sym typeface="Arial" panose="020B060402020209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eaLnBrk="1" hangingPunct="1">
              <a:buFont typeface="Arial" panose="020B0604020202090204" pitchFamily="34" charset="0"/>
              <a:buNone/>
              <a:defRPr sz="900" noProof="1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宋体" charset="-122"/>
                <a:cs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 eaLnBrk="1" hangingPunct="1">
              <a:buFont typeface="Arial" panose="020B0604020202090204" pitchFamily="34" charset="0"/>
              <a:buNone/>
              <a:defRPr sz="900" noProof="1">
                <a:solidFill>
                  <a:schemeClr val="tx1">
                    <a:tint val="75000"/>
                  </a:schemeClr>
                </a:solidFill>
                <a:ea typeface="黑体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90204" pitchFamily="34" charset="0"/>
              <a:buNone/>
              <a:defRPr sz="900" noProof="1" smtClean="0">
                <a:solidFill>
                  <a:srgbClr val="A0AE8B"/>
                </a:solidFill>
                <a:ea typeface="宋体" charset="-122"/>
                <a:cs typeface="黑体" pitchFamily="49" charset="-122"/>
              </a:defRPr>
            </a:lvl1pPr>
          </a:lstStyle>
          <a:p>
            <a:pPr>
              <a:defRPr/>
            </a:pPr>
            <a:fld id="{9AADD5F4-3B34-41C5-AC3E-E9EC7231CE57}" type="slidenum">
              <a:rPr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2700" kern="1200">
          <a:solidFill>
            <a:srgbClr val="6F8A1B"/>
          </a:solidFill>
          <a:latin typeface="Arial" panose="020B0604020202090204" pitchFamily="34" charset="0"/>
          <a:ea typeface="黑体" pitchFamily="49" charset="-122"/>
          <a:cs typeface="+mj-cs"/>
          <a:sym typeface="Arial" panose="020B060402020209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2700">
          <a:solidFill>
            <a:srgbClr val="6F8A1B"/>
          </a:solidFill>
          <a:latin typeface="Arial" panose="020B0604020202090204" pitchFamily="34" charset="0"/>
          <a:ea typeface="黑体" pitchFamily="49" charset="-122"/>
          <a:sym typeface="Arial" panose="020B060402020209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2700">
          <a:solidFill>
            <a:srgbClr val="6F8A1B"/>
          </a:solidFill>
          <a:latin typeface="Arial" panose="020B0604020202090204" pitchFamily="34" charset="0"/>
          <a:ea typeface="黑体" pitchFamily="49" charset="-122"/>
          <a:sym typeface="Arial" panose="020B060402020209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2700">
          <a:solidFill>
            <a:srgbClr val="6F8A1B"/>
          </a:solidFill>
          <a:latin typeface="Arial" panose="020B0604020202090204" pitchFamily="34" charset="0"/>
          <a:ea typeface="黑体" pitchFamily="49" charset="-122"/>
          <a:sym typeface="Arial" panose="020B060402020209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2700">
          <a:solidFill>
            <a:srgbClr val="6F8A1B"/>
          </a:solidFill>
          <a:latin typeface="Arial" panose="020B0604020202090204" pitchFamily="34" charset="0"/>
          <a:ea typeface="黑体" pitchFamily="49" charset="-122"/>
          <a:sym typeface="Arial" panose="020B060402020209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3200">
          <a:solidFill>
            <a:srgbClr val="6F8A1B"/>
          </a:solidFill>
          <a:latin typeface="Arial" panose="020B0604020202090204" pitchFamily="34" charset="0"/>
          <a:ea typeface="黑体" pitchFamily="49" charset="-122"/>
          <a:sym typeface="Arial" panose="020B060402020209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3200">
          <a:solidFill>
            <a:srgbClr val="6F8A1B"/>
          </a:solidFill>
          <a:latin typeface="Arial" panose="020B0604020202090204" pitchFamily="34" charset="0"/>
          <a:ea typeface="黑体" pitchFamily="49" charset="-122"/>
          <a:sym typeface="Arial" panose="020B060402020209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3200">
          <a:solidFill>
            <a:srgbClr val="6F8A1B"/>
          </a:solidFill>
          <a:latin typeface="Arial" panose="020B0604020202090204" pitchFamily="34" charset="0"/>
          <a:ea typeface="黑体" pitchFamily="49" charset="-122"/>
          <a:sym typeface="Arial" panose="020B060402020209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buFont typeface="Arial" panose="020B0604020202090204" pitchFamily="34" charset="0"/>
        <a:defRPr sz="3200">
          <a:solidFill>
            <a:srgbClr val="6F8A1B"/>
          </a:solidFill>
          <a:latin typeface="Arial" panose="020B0604020202090204" pitchFamily="34" charset="0"/>
          <a:ea typeface="黑体" pitchFamily="49" charset="-122"/>
          <a:sym typeface="Arial" panose="020B0604020202090204" pitchFamily="34" charset="0"/>
        </a:defRPr>
      </a:lvl9pPr>
    </p:titleStyle>
    <p:bodyStyle>
      <a:lvl1pPr marL="177800" indent="-177800" algn="l" rtl="0" eaLnBrk="0" fontAlgn="base" hangingPunct="0">
        <a:spcBef>
          <a:spcPct val="0"/>
        </a:spcBef>
        <a:spcAft>
          <a:spcPct val="0"/>
        </a:spcAft>
        <a:buSzPct val="125000"/>
        <a:buChar char="•"/>
        <a:defRPr sz="3200" kern="1200">
          <a:solidFill>
            <a:schemeClr val="bg2"/>
          </a:solidFill>
          <a:latin typeface="Arial" panose="020B0604020202090204" pitchFamily="34" charset="0"/>
          <a:ea typeface="黑体" pitchFamily="49" charset="-122"/>
          <a:cs typeface="+mn-cs"/>
          <a:sym typeface="Arial" panose="020B0604020202090204" pitchFamily="34" charset="0"/>
        </a:defRPr>
      </a:lvl1pPr>
      <a:lvl2pPr marL="557530" indent="-214630" algn="l" rtl="0" eaLnBrk="0" fontAlgn="base" hangingPunct="0">
        <a:spcBef>
          <a:spcPct val="0"/>
        </a:spcBef>
        <a:spcAft>
          <a:spcPct val="0"/>
        </a:spcAft>
        <a:buSzPct val="125000"/>
        <a:buFont typeface="Arial" panose="020B0604020202090204" pitchFamily="34" charset="0"/>
        <a:buChar char="•"/>
        <a:defRPr sz="1500" kern="1200">
          <a:solidFill>
            <a:schemeClr val="bg2"/>
          </a:solidFill>
          <a:latin typeface="Arial" panose="020B0604020202090204" pitchFamily="34" charset="0"/>
          <a:ea typeface="黑体" pitchFamily="49" charset="-122"/>
          <a:cs typeface="+mn-cs"/>
          <a:sym typeface="Arial" panose="020B0604020202090204" pitchFamily="34" charset="0"/>
        </a:defRPr>
      </a:lvl2pPr>
      <a:lvl3pPr marL="900430" indent="-214630" algn="l" rtl="0" eaLnBrk="0" fontAlgn="base" hangingPunct="0">
        <a:spcBef>
          <a:spcPct val="0"/>
        </a:spcBef>
        <a:spcAft>
          <a:spcPct val="0"/>
        </a:spcAft>
        <a:buSzPct val="125000"/>
        <a:buFont typeface="Arial" panose="020B0604020202090204" pitchFamily="34" charset="0"/>
        <a:buChar char="•"/>
        <a:defRPr sz="1500" kern="1200">
          <a:solidFill>
            <a:schemeClr val="bg2"/>
          </a:solidFill>
          <a:latin typeface="Arial" panose="020B0604020202090204" pitchFamily="34" charset="0"/>
          <a:ea typeface="黑体" pitchFamily="49" charset="-122"/>
          <a:cs typeface="+mn-cs"/>
          <a:sym typeface="Arial" panose="020B0604020202090204" pitchFamily="34" charset="0"/>
        </a:defRPr>
      </a:lvl3pPr>
      <a:lvl4pPr marL="1243330" indent="-214630" algn="l" rtl="0" eaLnBrk="0" fontAlgn="base" hangingPunct="0">
        <a:spcBef>
          <a:spcPct val="0"/>
        </a:spcBef>
        <a:spcAft>
          <a:spcPct val="0"/>
        </a:spcAft>
        <a:buSzPct val="125000"/>
        <a:buFont typeface="Arial" panose="020B0604020202090204" pitchFamily="34" charset="0"/>
        <a:buChar char="•"/>
        <a:defRPr sz="1500" kern="1200">
          <a:solidFill>
            <a:schemeClr val="bg2"/>
          </a:solidFill>
          <a:latin typeface="Arial" panose="020B0604020202090204" pitchFamily="34" charset="0"/>
          <a:ea typeface="黑体" pitchFamily="49" charset="-122"/>
          <a:cs typeface="+mn-cs"/>
          <a:sym typeface="Arial" panose="020B0604020202090204" pitchFamily="34" charset="0"/>
        </a:defRPr>
      </a:lvl4pPr>
      <a:lvl5pPr marL="1586230" indent="-214630" algn="l" rtl="0" eaLnBrk="0" fontAlgn="base" hangingPunct="0">
        <a:spcBef>
          <a:spcPct val="0"/>
        </a:spcBef>
        <a:spcAft>
          <a:spcPct val="0"/>
        </a:spcAft>
        <a:buSzPct val="125000"/>
        <a:buFont typeface="Arial" panose="020B0604020202090204" pitchFamily="34" charset="0"/>
        <a:buChar char="•"/>
        <a:defRPr sz="1500" kern="1200">
          <a:solidFill>
            <a:schemeClr val="bg2"/>
          </a:solidFill>
          <a:latin typeface="Arial" panose="020B0604020202090204" pitchFamily="34" charset="0"/>
          <a:ea typeface="黑体" pitchFamily="49" charset="-122"/>
          <a:cs typeface="+mn-cs"/>
          <a:sym typeface="Arial" panose="020B0604020202090204" pitchFamily="34" charset="0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4" name="Rectangle 24"/>
          <p:cNvSpPr>
            <a:spLocks noChangeArrowheads="1"/>
          </p:cNvSpPr>
          <p:nvPr userDrawn="1"/>
        </p:nvSpPr>
        <p:spPr bwMode="gray">
          <a:xfrm>
            <a:off x="1" y="539353"/>
            <a:ext cx="328613" cy="2714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00" b="1" kern="0" smtClean="0">
              <a:solidFill>
                <a:srgbClr val="000000"/>
              </a:solidFill>
            </a:endParaRPr>
          </a:p>
        </p:txBody>
      </p:sp>
      <p:sp>
        <p:nvSpPr>
          <p:cNvPr id="15" name="Rectangle 25"/>
          <p:cNvSpPr>
            <a:spLocks noChangeArrowheads="1"/>
          </p:cNvSpPr>
          <p:nvPr userDrawn="1"/>
        </p:nvSpPr>
        <p:spPr bwMode="gray">
          <a:xfrm>
            <a:off x="328613" y="267891"/>
            <a:ext cx="328612" cy="2714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00" b="1" kern="0" smtClean="0">
              <a:solidFill>
                <a:srgbClr val="000000"/>
              </a:solidFill>
            </a:endParaRPr>
          </a:p>
        </p:txBody>
      </p:sp>
      <p:sp>
        <p:nvSpPr>
          <p:cNvPr id="16" name="Rectangle 26"/>
          <p:cNvSpPr>
            <a:spLocks noChangeArrowheads="1"/>
          </p:cNvSpPr>
          <p:nvPr userDrawn="1"/>
        </p:nvSpPr>
        <p:spPr bwMode="gray">
          <a:xfrm>
            <a:off x="657226" y="0"/>
            <a:ext cx="328613" cy="2714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00" b="1" kern="0" smtClean="0">
              <a:solidFill>
                <a:srgbClr val="000000"/>
              </a:solidFill>
            </a:endParaRPr>
          </a:p>
        </p:txBody>
      </p:sp>
      <p:sp>
        <p:nvSpPr>
          <p:cNvPr id="17" name="Rectangle 28"/>
          <p:cNvSpPr>
            <a:spLocks noChangeArrowheads="1"/>
          </p:cNvSpPr>
          <p:nvPr userDrawn="1"/>
        </p:nvSpPr>
        <p:spPr bwMode="gray">
          <a:xfrm>
            <a:off x="657226" y="271462"/>
            <a:ext cx="328613" cy="271463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00" b="1" kern="0" smtClean="0">
              <a:solidFill>
                <a:srgbClr val="000000"/>
              </a:solidFill>
            </a:endParaRPr>
          </a:p>
        </p:txBody>
      </p:sp>
      <p:sp>
        <p:nvSpPr>
          <p:cNvPr id="18" name="Rectangle 29"/>
          <p:cNvSpPr>
            <a:spLocks noChangeArrowheads="1"/>
          </p:cNvSpPr>
          <p:nvPr userDrawn="1"/>
        </p:nvSpPr>
        <p:spPr bwMode="gray">
          <a:xfrm>
            <a:off x="328613" y="539353"/>
            <a:ext cx="328612" cy="271463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00" b="1" kern="0" smtClean="0">
              <a:solidFill>
                <a:srgbClr val="000000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 userDrawn="1"/>
        </p:nvSpPr>
        <p:spPr bwMode="gray">
          <a:xfrm>
            <a:off x="655639" y="270273"/>
            <a:ext cx="8497887" cy="539353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00" b="1" kern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4" name="Rectangle 24"/>
          <p:cNvSpPr>
            <a:spLocks noChangeArrowheads="1"/>
          </p:cNvSpPr>
          <p:nvPr userDrawn="1"/>
        </p:nvSpPr>
        <p:spPr bwMode="gray">
          <a:xfrm>
            <a:off x="1" y="539353"/>
            <a:ext cx="328613" cy="2714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00" b="1" kern="0" smtClean="0">
              <a:solidFill>
                <a:srgbClr val="000000"/>
              </a:solidFill>
            </a:endParaRPr>
          </a:p>
        </p:txBody>
      </p:sp>
      <p:sp>
        <p:nvSpPr>
          <p:cNvPr id="15" name="Rectangle 25"/>
          <p:cNvSpPr>
            <a:spLocks noChangeArrowheads="1"/>
          </p:cNvSpPr>
          <p:nvPr userDrawn="1"/>
        </p:nvSpPr>
        <p:spPr bwMode="gray">
          <a:xfrm>
            <a:off x="328613" y="267891"/>
            <a:ext cx="328612" cy="2714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00" b="1" kern="0" smtClean="0">
              <a:solidFill>
                <a:srgbClr val="000000"/>
              </a:solidFill>
            </a:endParaRPr>
          </a:p>
        </p:txBody>
      </p:sp>
      <p:sp>
        <p:nvSpPr>
          <p:cNvPr id="16" name="Rectangle 26"/>
          <p:cNvSpPr>
            <a:spLocks noChangeArrowheads="1"/>
          </p:cNvSpPr>
          <p:nvPr userDrawn="1"/>
        </p:nvSpPr>
        <p:spPr bwMode="gray">
          <a:xfrm>
            <a:off x="657226" y="0"/>
            <a:ext cx="328613" cy="2714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00" b="1" kern="0" smtClean="0">
              <a:solidFill>
                <a:srgbClr val="000000"/>
              </a:solidFill>
            </a:endParaRPr>
          </a:p>
        </p:txBody>
      </p:sp>
      <p:sp>
        <p:nvSpPr>
          <p:cNvPr id="17" name="Rectangle 28"/>
          <p:cNvSpPr>
            <a:spLocks noChangeArrowheads="1"/>
          </p:cNvSpPr>
          <p:nvPr userDrawn="1"/>
        </p:nvSpPr>
        <p:spPr bwMode="gray">
          <a:xfrm>
            <a:off x="657226" y="271462"/>
            <a:ext cx="328613" cy="271463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00" b="1" kern="0" smtClean="0">
              <a:solidFill>
                <a:srgbClr val="000000"/>
              </a:solidFill>
            </a:endParaRPr>
          </a:p>
        </p:txBody>
      </p:sp>
      <p:sp>
        <p:nvSpPr>
          <p:cNvPr id="18" name="Rectangle 29"/>
          <p:cNvSpPr>
            <a:spLocks noChangeArrowheads="1"/>
          </p:cNvSpPr>
          <p:nvPr userDrawn="1"/>
        </p:nvSpPr>
        <p:spPr bwMode="gray">
          <a:xfrm>
            <a:off x="328613" y="539353"/>
            <a:ext cx="328612" cy="271463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00" b="1" kern="0" smtClean="0">
              <a:solidFill>
                <a:srgbClr val="000000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 userDrawn="1"/>
        </p:nvSpPr>
        <p:spPr bwMode="gray">
          <a:xfrm>
            <a:off x="655639" y="270273"/>
            <a:ext cx="8497887" cy="539353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00" b="1" kern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1.jpeg" descr="dise"/>
          <p:cNvPicPr>
            <a:picLocks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7463" y="-44768"/>
            <a:ext cx="9180513" cy="5233988"/>
          </a:xfrm>
          <a:prstGeom prst="rect">
            <a:avLst/>
          </a:prstGeom>
          <a:pattFill prst="pct5">
            <a:fgClr>
              <a:srgbClr val="2D65B4"/>
            </a:fgClr>
            <a:bgClr>
              <a:srgbClr val="002060"/>
            </a:bgClr>
          </a:pattFill>
          <a:ln w="12700">
            <a:noFill/>
            <a:miter lim="800000"/>
            <a:headEnd/>
            <a:tailEnd/>
          </a:ln>
        </p:spPr>
      </p:pic>
      <p:pic>
        <p:nvPicPr>
          <p:cNvPr id="8195" name="image2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231775"/>
            <a:ext cx="900113" cy="900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-20249" y="1921187"/>
            <a:ext cx="9179489" cy="1404000"/>
          </a:xfrm>
          <a:prstGeom prst="rect">
            <a:avLst/>
          </a:prstGeom>
          <a:solidFill>
            <a:srgbClr val="03735F"/>
          </a:solidFill>
          <a:effectLst>
            <a:glow>
              <a:schemeClr val="accent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8199" name="Shape 289"/>
          <p:cNvSpPr>
            <a:spLocks noChangeArrowheads="1"/>
          </p:cNvSpPr>
          <p:nvPr/>
        </p:nvSpPr>
        <p:spPr bwMode="auto">
          <a:xfrm>
            <a:off x="693628" y="2187892"/>
            <a:ext cx="7758086" cy="106553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lIns="45718" tIns="45718" rIns="45718" bIns="45718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</a:rPr>
              <a:t>国家卫生健康委员会医师</a:t>
            </a:r>
            <a:r>
              <a:rPr lang="zh-CN" altLang="en-US" sz="3200" b="1" smtClean="0">
                <a:solidFill>
                  <a:schemeClr val="bg1"/>
                </a:solidFill>
              </a:rPr>
              <a:t>定期考核</a:t>
            </a:r>
            <a:endParaRPr lang="zh-CN" altLang="en-US" sz="3200" b="1" smtClean="0">
              <a:solidFill>
                <a:schemeClr val="bg1"/>
              </a:solidFill>
            </a:endParaRPr>
          </a:p>
          <a:p>
            <a:pPr algn="ctr"/>
            <a:r>
              <a:rPr lang="zh-CN" altLang="en-US" sz="3200" b="1" dirty="0" smtClean="0">
                <a:solidFill>
                  <a:schemeClr val="bg1"/>
                </a:solidFill>
              </a:rPr>
              <a:t>信息登记管理系统 </a:t>
            </a:r>
            <a:endParaRPr lang="zh-CN" alt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7584" y="4269577"/>
            <a:ext cx="7418070" cy="323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500" b="1" dirty="0">
                <a:solidFill>
                  <a:srgbClr val="03735F"/>
                </a:solidFill>
              </a:rPr>
              <a:t>系统</a:t>
            </a:r>
            <a:r>
              <a:rPr lang="zh-CN" altLang="en-US" sz="1500" b="1" dirty="0">
                <a:solidFill>
                  <a:srgbClr val="03735F"/>
                </a:solidFill>
                <a:latin typeface="+mn-ea"/>
                <a:ea typeface="+mn-ea"/>
              </a:rPr>
              <a:t>地址：http://renew.cmda.net</a:t>
            </a:r>
            <a:endParaRPr lang="zh-CN" altLang="en-US" sz="1500" b="1" dirty="0">
              <a:solidFill>
                <a:srgbClr val="03735F"/>
              </a:solidFill>
              <a:latin typeface="+mn-ea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7584" y="3939902"/>
            <a:ext cx="2808312" cy="323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500" b="1" dirty="0">
                <a:solidFill>
                  <a:srgbClr val="03735F"/>
                </a:solidFill>
                <a:latin typeface="+mn-ea"/>
                <a:ea typeface="+mn-ea"/>
              </a:rPr>
              <a:t>客服电话：</a:t>
            </a:r>
            <a:r>
              <a:rPr lang="en-US" altLang="zh-CN" sz="1500" b="1" dirty="0">
                <a:solidFill>
                  <a:srgbClr val="03735F"/>
                </a:solidFill>
                <a:latin typeface="+mn-ea"/>
                <a:ea typeface="+mn-ea"/>
              </a:rPr>
              <a:t>4006-199-113</a:t>
            </a:r>
            <a:endParaRPr lang="en-US" altLang="zh-CN" sz="1500" b="1" dirty="0">
              <a:solidFill>
                <a:srgbClr val="03735F"/>
              </a:solidFill>
              <a:latin typeface="+mn-ea"/>
              <a:ea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7585" y="4599252"/>
            <a:ext cx="7418070" cy="321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500" b="1" dirty="0">
                <a:solidFill>
                  <a:srgbClr val="03735F"/>
                </a:solidFill>
              </a:rPr>
              <a:t>建议选择浏览器版本：</a:t>
            </a:r>
            <a:r>
              <a:rPr lang="zh-CN" altLang="en-US" sz="1500" b="1" dirty="0" smtClean="0">
                <a:solidFill>
                  <a:srgbClr val="03735F"/>
                </a:solidFill>
              </a:rPr>
              <a:t>IE</a:t>
            </a:r>
            <a:r>
              <a:rPr lang="en-US" altLang="zh-CN" sz="1500" b="1" dirty="0" smtClean="0">
                <a:solidFill>
                  <a:srgbClr val="03735F"/>
                </a:solidFill>
              </a:rPr>
              <a:t>10.</a:t>
            </a:r>
            <a:r>
              <a:rPr lang="zh-CN" altLang="en-US" sz="1500" b="1" dirty="0" smtClean="0">
                <a:solidFill>
                  <a:srgbClr val="03735F"/>
                </a:solidFill>
              </a:rPr>
              <a:t>0</a:t>
            </a:r>
            <a:r>
              <a:rPr lang="zh-CN" altLang="en-US" sz="1500" b="1" dirty="0">
                <a:solidFill>
                  <a:srgbClr val="03735F"/>
                </a:solidFill>
              </a:rPr>
              <a:t>及以上</a:t>
            </a:r>
            <a:r>
              <a:rPr lang="zh-CN" altLang="en-US" sz="1500" b="1" dirty="0" smtClean="0">
                <a:solidFill>
                  <a:srgbClr val="03735F"/>
                </a:solidFill>
              </a:rPr>
              <a:t>版本</a:t>
            </a:r>
            <a:r>
              <a:rPr lang="zh-CN" altLang="en-US" sz="1500" b="1" dirty="0">
                <a:solidFill>
                  <a:srgbClr val="03735F"/>
                </a:solidFill>
              </a:rPr>
              <a:t>，</a:t>
            </a:r>
            <a:r>
              <a:rPr lang="zh-CN" altLang="en-US" sz="1500" b="1" dirty="0" smtClean="0">
                <a:solidFill>
                  <a:srgbClr val="03735F"/>
                </a:solidFill>
              </a:rPr>
              <a:t>谷歌</a:t>
            </a:r>
            <a:r>
              <a:rPr lang="zh-CN" altLang="en-US" sz="1500" b="1" dirty="0">
                <a:solidFill>
                  <a:srgbClr val="03735F"/>
                </a:solidFill>
              </a:rPr>
              <a:t>、</a:t>
            </a:r>
            <a:r>
              <a:rPr lang="zh-CN" altLang="en-US" sz="1500" b="1" dirty="0" smtClean="0">
                <a:solidFill>
                  <a:srgbClr val="03735F"/>
                </a:solidFill>
              </a:rPr>
              <a:t>火狐、</a:t>
            </a:r>
            <a:r>
              <a:rPr lang="en-US" altLang="zh-CN" sz="1500" b="1" dirty="0" smtClean="0">
                <a:solidFill>
                  <a:srgbClr val="03735F"/>
                </a:solidFill>
              </a:rPr>
              <a:t>360</a:t>
            </a:r>
            <a:r>
              <a:rPr lang="zh-CN" altLang="en-US" sz="1500" b="1" dirty="0" smtClean="0">
                <a:solidFill>
                  <a:srgbClr val="03735F"/>
                </a:solidFill>
              </a:rPr>
              <a:t>浏览器</a:t>
            </a:r>
            <a:endParaRPr lang="zh-CN" altLang="en-US" sz="1500" b="1" dirty="0">
              <a:solidFill>
                <a:srgbClr val="03735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86455" y="3453765"/>
            <a:ext cx="25095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400" b="1">
                <a:solidFill>
                  <a:srgbClr val="03735F"/>
                </a:solidFill>
              </a:rPr>
              <a:t>2019.07</a:t>
            </a:r>
            <a:endParaRPr lang="en-US" altLang="zh-CN" sz="2400" b="1">
              <a:solidFill>
                <a:srgbClr val="03735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80" y="3469640"/>
            <a:ext cx="1908175" cy="14446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955" y="986155"/>
            <a:ext cx="7214235" cy="40138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923928" y="431705"/>
            <a:ext cx="2311977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b="1">
                <a:solidFill>
                  <a:schemeClr val="tx1">
                    <a:lumMod val="50000"/>
                  </a:schemeClr>
                </a:solidFill>
              </a:rPr>
              <a:t>卫生行政机构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1331595" y="3796030"/>
            <a:ext cx="792480" cy="7918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</p:cxnSp>
      <p:sp>
        <p:nvSpPr>
          <p:cNvPr id="3" name="矩形 2"/>
          <p:cNvSpPr/>
          <p:nvPr/>
        </p:nvSpPr>
        <p:spPr>
          <a:xfrm>
            <a:off x="2771800" y="84451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</a:rPr>
              <a:t>医师定期考核信息登记系统功能介绍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990" y="986155"/>
            <a:ext cx="1878965" cy="2353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1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n-ea"/>
              </a:rPr>
              <a:t>考核进度管理</a:t>
            </a:r>
            <a:endParaRPr lang="en-US" altLang="zh-CN" sz="16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仿宋" pitchFamily="49" charset="-122"/>
              <a:ea typeface="仿宋" pitchFamily="49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  <a:cs typeface="+mn-ea"/>
              </a:rPr>
              <a:t>查看所管辖范围内医师考核进度，</a:t>
            </a:r>
            <a:r>
              <a:rPr lang="zh-CN" altLang="en-US" sz="1600" b="1" dirty="0" smtClean="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+mn-ea"/>
              </a:rPr>
              <a:t>驳回考核程序</a:t>
            </a:r>
            <a:r>
              <a:rPr lang="zh-CN" altLang="en-US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  <a:cs typeface="+mn-ea"/>
              </a:rPr>
              <a:t>让医师重新考核程序，</a:t>
            </a:r>
            <a:r>
              <a:rPr lang="zh-CN" altLang="en-US" sz="1600" b="1" dirty="0" smtClean="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+mn-ea"/>
              </a:rPr>
              <a:t>取消医师报名。</a:t>
            </a:r>
            <a:endParaRPr lang="en-US" altLang="zh-CN" sz="1600" b="1" dirty="0" smtClean="0">
              <a:solidFill>
                <a:srgbClr val="FF0000"/>
              </a:solidFill>
              <a:latin typeface="宋体-简" panose="02010800040101010101" charset="-122"/>
              <a:ea typeface="宋体-简" panose="02010800040101010101" charset="-122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lum contrast="-12000"/>
          </a:blip>
          <a:stretch>
            <a:fillRect/>
          </a:stretch>
        </p:blipFill>
        <p:spPr>
          <a:xfrm>
            <a:off x="3923665" y="2226945"/>
            <a:ext cx="3862070" cy="22834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12"/>
          <p:cNvSpPr>
            <a:spLocks noChangeArrowheads="1"/>
          </p:cNvSpPr>
          <p:nvPr/>
        </p:nvSpPr>
        <p:spPr bwMode="auto">
          <a:xfrm>
            <a:off x="1403648" y="195486"/>
            <a:ext cx="2122488" cy="536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95077" y="529701"/>
            <a:ext cx="32200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</a:rPr>
              <a:t>考核</a:t>
            </a:r>
            <a:r>
              <a:rPr lang="zh-CN" altLang="en-US" sz="2000" b="1" dirty="0" smtClean="0">
                <a:solidFill>
                  <a:schemeClr val="tx1">
                    <a:lumMod val="50000"/>
                  </a:schemeClr>
                </a:solidFill>
              </a:rPr>
              <a:t>机构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85" y="1062990"/>
            <a:ext cx="2087245" cy="2353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sz="1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考核范围</a:t>
            </a:r>
            <a:endParaRPr lang="zh-CN" sz="16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endParaRPr lang="zh-CN" sz="16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</a:rPr>
              <a:t>所负责考核的卫生机构清单</a:t>
            </a:r>
            <a:endParaRPr lang="zh-CN" sz="1600" dirty="0" smtClean="0">
              <a:solidFill>
                <a:schemeClr val="accent4">
                  <a:lumMod val="95000"/>
                  <a:lumOff val="5000"/>
                </a:schemeClr>
              </a:solidFill>
              <a:latin typeface="宋体-简" panose="02010800040101010101" charset="-122"/>
              <a:ea typeface="宋体-简" panose="02010800040101010101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</a:rPr>
              <a:t>审核上报的考核医师名单</a:t>
            </a:r>
            <a:endParaRPr lang="zh-CN" sz="1600" dirty="0">
              <a:solidFill>
                <a:schemeClr val="accent4">
                  <a:lumMod val="95000"/>
                  <a:lumOff val="5000"/>
                </a:schemeClr>
              </a:solidFill>
              <a:latin typeface="宋体-简" panose="02010800040101010101" charset="-122"/>
              <a:ea typeface="宋体-简" panose="0201080004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77160" y="130561"/>
            <a:ext cx="425704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</a:rPr>
              <a:t>医师定期考核信息登记系统功能介绍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0" y="928370"/>
            <a:ext cx="7199630" cy="40786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12"/>
          <p:cNvSpPr>
            <a:spLocks noChangeArrowheads="1"/>
          </p:cNvSpPr>
          <p:nvPr/>
        </p:nvSpPr>
        <p:spPr bwMode="auto">
          <a:xfrm>
            <a:off x="1403648" y="195486"/>
            <a:ext cx="2122488" cy="536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95077" y="529701"/>
            <a:ext cx="32200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</a:rPr>
              <a:t>考核</a:t>
            </a:r>
            <a:r>
              <a:rPr lang="zh-CN" altLang="en-US" sz="2000" b="1" dirty="0" smtClean="0">
                <a:solidFill>
                  <a:schemeClr val="tx1">
                    <a:lumMod val="50000"/>
                  </a:schemeClr>
                </a:solidFill>
              </a:rPr>
              <a:t>机构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85" y="1075690"/>
            <a:ext cx="2073275" cy="3091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sz="1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简易程序审核</a:t>
            </a:r>
            <a:endParaRPr lang="zh-CN" sz="16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endParaRPr lang="zh-CN" sz="1600" dirty="0" smtClean="0">
              <a:solidFill>
                <a:schemeClr val="accent4">
                  <a:lumMod val="95000"/>
                  <a:lumOff val="5000"/>
                </a:schemeClr>
              </a:solidFill>
              <a:latin typeface="宋体-简" panose="02010800040101010101" charset="-122"/>
              <a:ea typeface="宋体-简" panose="02010800040101010101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</a:rPr>
              <a:t>审核卫生机构对医师的工作成绩、职业道德及个人述职评定意见</a:t>
            </a:r>
            <a:endParaRPr lang="zh-CN" sz="1600" dirty="0" smtClean="0">
              <a:solidFill>
                <a:schemeClr val="accent4">
                  <a:lumMod val="95000"/>
                  <a:lumOff val="5000"/>
                </a:schemeClr>
              </a:solidFill>
              <a:latin typeface="宋体-简" panose="02010800040101010101" charset="-122"/>
              <a:ea typeface="宋体-简" panose="02010800040101010101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sz="1600" dirty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</a:rPr>
              <a:t>审核人文医学考核成绩。</a:t>
            </a:r>
            <a:endParaRPr lang="zh-CN" sz="1600" dirty="0">
              <a:solidFill>
                <a:schemeClr val="accent4">
                  <a:lumMod val="95000"/>
                  <a:lumOff val="5000"/>
                </a:schemeClr>
              </a:solidFill>
              <a:latin typeface="宋体-简" panose="02010800040101010101" charset="-122"/>
              <a:ea typeface="宋体-简" panose="0201080004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77160" y="130561"/>
            <a:ext cx="425704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</a:rPr>
              <a:t>医师定期考核信息登记系统功能介绍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3575" y="928370"/>
            <a:ext cx="7233285" cy="41027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12"/>
          <p:cNvSpPr>
            <a:spLocks noChangeArrowheads="1"/>
          </p:cNvSpPr>
          <p:nvPr/>
        </p:nvSpPr>
        <p:spPr bwMode="auto">
          <a:xfrm>
            <a:off x="1403648" y="195486"/>
            <a:ext cx="2122488" cy="536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95077" y="529701"/>
            <a:ext cx="32200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</a:rPr>
              <a:t>考核</a:t>
            </a:r>
            <a:r>
              <a:rPr lang="zh-CN" altLang="en-US" sz="2000" b="1" dirty="0" smtClean="0">
                <a:solidFill>
                  <a:schemeClr val="tx1">
                    <a:lumMod val="50000"/>
                  </a:schemeClr>
                </a:solidFill>
              </a:rPr>
              <a:t>机构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85" y="1075690"/>
            <a:ext cx="2073275" cy="3461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sz="1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一般程序审核</a:t>
            </a:r>
            <a:endParaRPr lang="zh-CN" sz="16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endParaRPr lang="zh-CN" sz="1600" dirty="0" smtClean="0">
              <a:solidFill>
                <a:schemeClr val="accent4">
                  <a:lumMod val="95000"/>
                  <a:lumOff val="5000"/>
                </a:schemeClr>
              </a:solidFill>
              <a:latin typeface="宋体-简" panose="02010800040101010101" charset="-122"/>
              <a:ea typeface="宋体-简" panose="02010800040101010101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</a:rPr>
              <a:t>审核卫生机构对医师的工作成绩、职业道德评定意见。</a:t>
            </a:r>
            <a:endParaRPr lang="zh-CN" sz="1600" dirty="0" smtClean="0">
              <a:solidFill>
                <a:schemeClr val="accent4">
                  <a:lumMod val="95000"/>
                  <a:lumOff val="5000"/>
                </a:schemeClr>
              </a:solidFill>
              <a:latin typeface="宋体-简" panose="02010800040101010101" charset="-122"/>
              <a:ea typeface="宋体-简" panose="02010800040101010101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sz="1600" dirty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</a:rPr>
              <a:t>审核人文医学考核及业务水平成绩成绩</a:t>
            </a:r>
            <a:endParaRPr lang="zh-CN" sz="1600" dirty="0">
              <a:solidFill>
                <a:schemeClr val="accent4">
                  <a:lumMod val="95000"/>
                  <a:lumOff val="5000"/>
                </a:schemeClr>
              </a:solidFill>
              <a:latin typeface="宋体-简" panose="02010800040101010101" charset="-122"/>
              <a:ea typeface="宋体-简" panose="0201080004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77160" y="130561"/>
            <a:ext cx="425704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</a:rPr>
              <a:t>医师定期考核信息登记系统功能介绍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5155" y="870585"/>
            <a:ext cx="7309485" cy="41960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43040" y="1017905"/>
            <a:ext cx="171069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000" b="1">
                <a:solidFill>
                  <a:srgbClr val="FF0000"/>
                </a:solidFill>
              </a:rPr>
              <a:t>手动获取成绩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7630160" y="1365250"/>
            <a:ext cx="72390" cy="7918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12"/>
          <p:cNvSpPr>
            <a:spLocks noChangeArrowheads="1"/>
          </p:cNvSpPr>
          <p:nvPr/>
        </p:nvSpPr>
        <p:spPr bwMode="auto">
          <a:xfrm>
            <a:off x="1403648" y="195486"/>
            <a:ext cx="2122488" cy="536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95077" y="529701"/>
            <a:ext cx="32200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</a:rPr>
              <a:t>考核</a:t>
            </a:r>
            <a:r>
              <a:rPr lang="zh-CN" altLang="en-US" sz="2000" b="1" dirty="0" smtClean="0">
                <a:solidFill>
                  <a:schemeClr val="tx1">
                    <a:lumMod val="50000"/>
                  </a:schemeClr>
                </a:solidFill>
              </a:rPr>
              <a:t>机构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85" y="1075690"/>
            <a:ext cx="2073275" cy="3461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sz="1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考核过程管理</a:t>
            </a:r>
            <a:endParaRPr lang="zh-CN" sz="18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endParaRPr lang="zh-CN" sz="1600" dirty="0" smtClean="0">
              <a:solidFill>
                <a:schemeClr val="accent4">
                  <a:lumMod val="95000"/>
                  <a:lumOff val="5000"/>
                </a:schemeClr>
              </a:solidFill>
              <a:latin typeface="宋体-简" panose="02010800040101010101" charset="-122"/>
              <a:ea typeface="宋体-简" panose="02010800040101010101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</a:rPr>
              <a:t>查看所负责医师的考核进度</a:t>
            </a:r>
            <a:endParaRPr lang="zh-CN" sz="1600" dirty="0" smtClean="0">
              <a:solidFill>
                <a:schemeClr val="accent4">
                  <a:lumMod val="95000"/>
                  <a:lumOff val="5000"/>
                </a:schemeClr>
              </a:solidFill>
              <a:latin typeface="宋体-简" panose="02010800040101010101" charset="-122"/>
              <a:ea typeface="宋体-简" panose="02010800040101010101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sz="1600" dirty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</a:rPr>
              <a:t>查看考生是否疑似作弊，标记疑似作弊考生。取消疑似作弊标示，联系当地行政</a:t>
            </a:r>
            <a:endParaRPr lang="zh-CN" sz="1600" dirty="0">
              <a:solidFill>
                <a:schemeClr val="accent4">
                  <a:lumMod val="95000"/>
                  <a:lumOff val="5000"/>
                </a:schemeClr>
              </a:solidFill>
              <a:latin typeface="宋体-简" panose="02010800040101010101" charset="-122"/>
              <a:ea typeface="宋体-简" panose="0201080004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77160" y="130561"/>
            <a:ext cx="425704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</a:rPr>
              <a:t>医师定期考核信息登记系统功能介绍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835" y="927735"/>
            <a:ext cx="7147560" cy="403098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H="1">
            <a:off x="7871460" y="3865245"/>
            <a:ext cx="720090" cy="431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</p:cxnSp>
      <p:sp>
        <p:nvSpPr>
          <p:cNvPr id="7" name="文本框 6"/>
          <p:cNvSpPr txBox="1"/>
          <p:nvPr/>
        </p:nvSpPr>
        <p:spPr>
          <a:xfrm>
            <a:off x="6885940" y="4258310"/>
            <a:ext cx="120142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000" b="1">
                <a:solidFill>
                  <a:srgbClr val="FF0000"/>
                </a:solidFill>
              </a:rPr>
              <a:t>作弊标记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1052" y="3496262"/>
            <a:ext cx="1534684" cy="149583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255" y="961390"/>
            <a:ext cx="6816090" cy="4030980"/>
          </a:xfrm>
          <a:prstGeom prst="rect">
            <a:avLst/>
          </a:prstGeom>
        </p:spPr>
      </p:pic>
      <p:sp>
        <p:nvSpPr>
          <p:cNvPr id="29" name="矩形 12"/>
          <p:cNvSpPr>
            <a:spLocks noChangeArrowheads="1"/>
          </p:cNvSpPr>
          <p:nvPr/>
        </p:nvSpPr>
        <p:spPr bwMode="auto">
          <a:xfrm>
            <a:off x="1403648" y="195486"/>
            <a:ext cx="2122488" cy="536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92512" y="478418"/>
            <a:ext cx="32200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</a:rPr>
              <a:t>卫生</a:t>
            </a:r>
            <a:r>
              <a:rPr lang="zh-CN" altLang="en-US" sz="2000" b="1" dirty="0" smtClean="0">
                <a:solidFill>
                  <a:schemeClr val="tx1">
                    <a:lumMod val="50000"/>
                  </a:schemeClr>
                </a:solidFill>
              </a:rPr>
              <a:t>机构</a:t>
            </a:r>
            <a:endParaRPr lang="zh-CN" altLang="en-US" sz="20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341" y="1098447"/>
            <a:ext cx="2382419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 </a:t>
            </a:r>
            <a:r>
              <a:rPr lang="zh-CN" sz="1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创建科室信息</a:t>
            </a:r>
            <a:endParaRPr lang="zh-CN" sz="1800" b="1" dirty="0">
              <a:solidFill>
                <a:schemeClr val="accent4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1934210" y="2613025"/>
            <a:ext cx="261620" cy="11620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</p:cxnSp>
      <p:sp>
        <p:nvSpPr>
          <p:cNvPr id="4" name="矩形 3"/>
          <p:cNvSpPr/>
          <p:nvPr/>
        </p:nvSpPr>
        <p:spPr>
          <a:xfrm>
            <a:off x="2651112" y="42308"/>
            <a:ext cx="425704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</a:rPr>
              <a:t>医师定期考核信息登记系统功能介绍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0815" y="1483360"/>
            <a:ext cx="211645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</a:rPr>
              <a:t>完善机构信息，创建机构科室信息（根据实际科室创建），如维护不完善，影响医师报名。</a:t>
            </a:r>
            <a:endParaRPr lang="zh-CN" altLang="en-US" sz="16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宋体-简" panose="02010800040101010101" charset="-122"/>
              <a:ea typeface="宋体-简" panose="02010800040101010101" charset="-122"/>
            </a:endParaRPr>
          </a:p>
        </p:txBody>
      </p:sp>
      <p:cxnSp>
        <p:nvCxnSpPr>
          <p:cNvPr id="18" name="直接箭头连接符 8"/>
          <p:cNvCxnSpPr/>
          <p:nvPr/>
        </p:nvCxnSpPr>
        <p:spPr>
          <a:xfrm flipH="1">
            <a:off x="3825875" y="1419860"/>
            <a:ext cx="4490720" cy="6000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</p:cxnSp>
      <p:cxnSp>
        <p:nvCxnSpPr>
          <p:cNvPr id="23" name="直接箭头连接符 9"/>
          <p:cNvCxnSpPr/>
          <p:nvPr/>
        </p:nvCxnSpPr>
        <p:spPr>
          <a:xfrm flipH="1">
            <a:off x="7498804" y="2009145"/>
            <a:ext cx="36004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751" y="1067869"/>
            <a:ext cx="6768753" cy="3532423"/>
          </a:xfrm>
          <a:prstGeom prst="rect">
            <a:avLst/>
          </a:prstGeom>
        </p:spPr>
      </p:pic>
      <p:sp>
        <p:nvSpPr>
          <p:cNvPr id="29" name="矩形 12"/>
          <p:cNvSpPr>
            <a:spLocks noChangeArrowheads="1"/>
          </p:cNvSpPr>
          <p:nvPr/>
        </p:nvSpPr>
        <p:spPr bwMode="auto">
          <a:xfrm>
            <a:off x="1403648" y="195486"/>
            <a:ext cx="2122488" cy="536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79912" y="455141"/>
            <a:ext cx="325016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</a:rPr>
              <a:t>卫生</a:t>
            </a: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</a:rPr>
              <a:t>机构</a:t>
            </a:r>
            <a:endParaRPr lang="zh-CN" altLang="en-US" b="1" dirty="0">
              <a:solidFill>
                <a:srgbClr val="02936A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680" y="1068070"/>
            <a:ext cx="2419350" cy="3461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sz="1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考核</a:t>
            </a:r>
            <a:r>
              <a:rPr lang="zh-CN" sz="1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机构</a:t>
            </a:r>
            <a:r>
              <a:rPr lang="zh-CN" sz="1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申请</a:t>
            </a:r>
            <a:endParaRPr lang="en-US" altLang="zh-CN" sz="1600" b="1" dirty="0">
              <a:solidFill>
                <a:schemeClr val="accent4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</a:rPr>
              <a:t>符合</a:t>
            </a:r>
            <a:r>
              <a:rPr lang="zh-CN" sz="1600" dirty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</a:rPr>
              <a:t>要求的卫生机构必须</a:t>
            </a:r>
            <a:r>
              <a:rPr lang="zh-CN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</a:rPr>
              <a:t>提交申请</a:t>
            </a:r>
            <a:r>
              <a:rPr lang="zh-CN" sz="1600" dirty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</a:rPr>
              <a:t>，并经过审核后方</a:t>
            </a:r>
            <a:r>
              <a:rPr lang="zh-CN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</a:rPr>
              <a:t>可行</a:t>
            </a:r>
            <a:r>
              <a:rPr lang="zh-CN" altLang="en-US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</a:rPr>
              <a:t>使</a:t>
            </a:r>
            <a:r>
              <a:rPr lang="zh-CN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</a:rPr>
              <a:t>考核机构的职能</a:t>
            </a:r>
            <a:endParaRPr lang="en-US" altLang="zh-CN" sz="1600" dirty="0" smtClean="0">
              <a:solidFill>
                <a:schemeClr val="accent4">
                  <a:lumMod val="95000"/>
                  <a:lumOff val="5000"/>
                </a:schemeClr>
              </a:solidFill>
              <a:latin typeface="宋体-简" panose="02010800040101010101" charset="-122"/>
              <a:ea typeface="宋体-简" panose="02010800040101010101" charset="-122"/>
            </a:endParaRPr>
          </a:p>
          <a:p>
            <a:pPr marL="285750" lvl="1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sz="1600" dirty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</a:rPr>
              <a:t>具有双重身份的卫生机构，用</a:t>
            </a:r>
            <a:r>
              <a:rPr lang="zh-CN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</a:rPr>
              <a:t>同一账号登录</a:t>
            </a:r>
            <a:r>
              <a:rPr lang="zh-CN" sz="1600" dirty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</a:rPr>
              <a:t>，登录后可进行考核机构身份</a:t>
            </a:r>
            <a:r>
              <a:rPr lang="zh-CN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</a:rPr>
              <a:t>切换</a:t>
            </a:r>
            <a:endParaRPr lang="zh-CN" sz="1600" dirty="0">
              <a:solidFill>
                <a:schemeClr val="accent4">
                  <a:lumMod val="95000"/>
                  <a:lumOff val="5000"/>
                </a:schemeClr>
              </a:solidFill>
              <a:latin typeface="宋体-简" panose="02010800040101010101" charset="-122"/>
              <a:ea typeface="宋体-简" panose="0201080004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20183" y="85809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</a:rPr>
              <a:t>医师定期考核信息登记系统功能介绍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668" y="732062"/>
            <a:ext cx="1883983" cy="1152128"/>
          </a:xfrm>
          <a:prstGeom prst="rect">
            <a:avLst/>
          </a:prstGeom>
        </p:spPr>
      </p:pic>
      <p:cxnSp>
        <p:nvCxnSpPr>
          <p:cNvPr id="11" name="直接箭头连接符 8"/>
          <p:cNvCxnSpPr>
            <a:endCxn id="6" idx="1"/>
          </p:cNvCxnSpPr>
          <p:nvPr/>
        </p:nvCxnSpPr>
        <p:spPr>
          <a:xfrm flipV="1">
            <a:off x="3658870" y="1308100"/>
            <a:ext cx="803910" cy="2552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835" y="892175"/>
            <a:ext cx="7083425" cy="3988435"/>
          </a:xfrm>
          <a:prstGeom prst="rect">
            <a:avLst/>
          </a:prstGeom>
        </p:spPr>
      </p:pic>
      <p:sp>
        <p:nvSpPr>
          <p:cNvPr id="29" name="矩形 12"/>
          <p:cNvSpPr>
            <a:spLocks noChangeArrowheads="1"/>
          </p:cNvSpPr>
          <p:nvPr/>
        </p:nvSpPr>
        <p:spPr bwMode="auto">
          <a:xfrm>
            <a:off x="1403648" y="195486"/>
            <a:ext cx="2122488" cy="536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61397" y="492828"/>
            <a:ext cx="32200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</a:rPr>
              <a:t>卫生</a:t>
            </a:r>
            <a:r>
              <a:rPr lang="zh-CN" altLang="en-US" sz="2000" b="1" dirty="0" smtClean="0">
                <a:solidFill>
                  <a:schemeClr val="tx1">
                    <a:lumMod val="50000"/>
                  </a:schemeClr>
                </a:solidFill>
              </a:rPr>
              <a:t>机构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010" y="1022350"/>
            <a:ext cx="1960880" cy="2353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医师管理</a:t>
            </a:r>
            <a:endParaRPr lang="en-US" altLang="zh-CN" sz="16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sz="16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</a:rPr>
              <a:t>核对本机构执业的医师名单，确认</a:t>
            </a:r>
            <a:r>
              <a:rPr lang="zh-CN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</a:rPr>
              <a:t>其</a:t>
            </a:r>
            <a:r>
              <a:rPr lang="zh-CN" sz="16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</a:rPr>
              <a:t>参加本周期考核的医师及重置医师密码</a:t>
            </a:r>
            <a:endParaRPr lang="zh-CN" sz="1600" b="1" dirty="0">
              <a:solidFill>
                <a:schemeClr val="accent4">
                  <a:lumMod val="95000"/>
                  <a:lumOff val="5000"/>
                </a:schemeClr>
              </a:solidFill>
              <a:latin typeface="宋体-简" panose="02010800040101010101" charset="-122"/>
              <a:ea typeface="宋体-简" panose="02010800040101010101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1692729" y="3224727"/>
            <a:ext cx="505460" cy="4749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</p:cxnSp>
      <p:cxnSp>
        <p:nvCxnSpPr>
          <p:cNvPr id="11" name="直接箭头连接符 10"/>
          <p:cNvCxnSpPr/>
          <p:nvPr/>
        </p:nvCxnSpPr>
        <p:spPr>
          <a:xfrm flipH="1" flipV="1">
            <a:off x="7000240" y="1487805"/>
            <a:ext cx="956310" cy="939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</p:cxnSp>
      <p:sp>
        <p:nvSpPr>
          <p:cNvPr id="2" name="矩形 1"/>
          <p:cNvSpPr/>
          <p:nvPr/>
        </p:nvSpPr>
        <p:spPr>
          <a:xfrm>
            <a:off x="2443482" y="94177"/>
            <a:ext cx="425704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</a:rPr>
              <a:t>医师定期考核信息登记系统功能介绍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37" y="3367783"/>
            <a:ext cx="1738952" cy="158417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110605" y="1089025"/>
            <a:ext cx="120142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参加考核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 flipV="1">
            <a:off x="7000240" y="1479550"/>
            <a:ext cx="956310" cy="939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</p:cxnSp>
      <p:sp>
        <p:nvSpPr>
          <p:cNvPr id="4" name="文本框 3"/>
          <p:cNvSpPr txBox="1"/>
          <p:nvPr/>
        </p:nvSpPr>
        <p:spPr>
          <a:xfrm>
            <a:off x="6110605" y="1080770"/>
            <a:ext cx="120142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参加考核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7889875" y="1421130"/>
            <a:ext cx="956310" cy="939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</p:cxnSp>
      <p:sp>
        <p:nvSpPr>
          <p:cNvPr id="14" name="文本框 13"/>
          <p:cNvSpPr txBox="1"/>
          <p:nvPr/>
        </p:nvSpPr>
        <p:spPr>
          <a:xfrm>
            <a:off x="7517765" y="1080770"/>
            <a:ext cx="120142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重置密码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3555" y="891540"/>
            <a:ext cx="7324090" cy="4128770"/>
          </a:xfrm>
          <a:prstGeom prst="rect">
            <a:avLst/>
          </a:prstGeom>
        </p:spPr>
      </p:pic>
      <p:sp>
        <p:nvSpPr>
          <p:cNvPr id="29" name="矩形 12"/>
          <p:cNvSpPr>
            <a:spLocks noChangeArrowheads="1"/>
          </p:cNvSpPr>
          <p:nvPr/>
        </p:nvSpPr>
        <p:spPr bwMode="auto">
          <a:xfrm>
            <a:off x="1403648" y="195486"/>
            <a:ext cx="2122488" cy="536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61397" y="492828"/>
            <a:ext cx="32200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</a:rPr>
              <a:t>卫生</a:t>
            </a:r>
            <a:r>
              <a:rPr lang="zh-CN" altLang="en-US" sz="2000" b="1" dirty="0" smtClean="0">
                <a:solidFill>
                  <a:schemeClr val="tx1">
                    <a:lumMod val="50000"/>
                  </a:schemeClr>
                </a:solidFill>
              </a:rPr>
              <a:t>机构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010" y="1022350"/>
            <a:ext cx="1765935" cy="3461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医师管理</a:t>
            </a:r>
            <a:endParaRPr lang="en-US" altLang="zh-CN" sz="16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zh-CN" sz="1600" dirty="0" smtClean="0">
              <a:solidFill>
                <a:schemeClr val="accent4">
                  <a:lumMod val="95000"/>
                  <a:lumOff val="5000"/>
                </a:schemeClr>
              </a:solidFill>
              <a:latin typeface="宋体-简" panose="02010800040101010101" charset="-122"/>
              <a:ea typeface="宋体-简" panose="02010800040101010101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</a:rPr>
              <a:t>审核医师信息，上报考核名单到考核机构</a:t>
            </a:r>
            <a:endParaRPr lang="zh-CN" sz="1600" dirty="0" smtClean="0">
              <a:solidFill>
                <a:schemeClr val="accent4">
                  <a:lumMod val="95000"/>
                  <a:lumOff val="5000"/>
                </a:schemeClr>
              </a:solidFill>
              <a:latin typeface="宋体-简" panose="02010800040101010101" charset="-122"/>
              <a:ea typeface="宋体-简" panose="02010800040101010101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endParaRPr lang="zh-CN" sz="1600" dirty="0" smtClean="0">
              <a:solidFill>
                <a:schemeClr val="accent4">
                  <a:lumMod val="95000"/>
                  <a:lumOff val="5000"/>
                </a:schemeClr>
              </a:solidFill>
              <a:latin typeface="宋体-简" panose="02010800040101010101" charset="-122"/>
              <a:ea typeface="宋体-简" panose="02010800040101010101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sz="1600" dirty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</a:rPr>
              <a:t>不符合条件的医师可以取消资格</a:t>
            </a:r>
            <a:endParaRPr lang="zh-CN" sz="1600" b="1" dirty="0">
              <a:solidFill>
                <a:schemeClr val="accent4">
                  <a:lumMod val="95000"/>
                  <a:lumOff val="5000"/>
                </a:schemeClr>
              </a:solidFill>
              <a:latin typeface="仿宋" pitchFamily="49" charset="-122"/>
              <a:ea typeface="仿宋" pitchFamily="49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 flipV="1">
            <a:off x="6446520" y="1487805"/>
            <a:ext cx="2014220" cy="115633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</p:cxnSp>
      <p:sp>
        <p:nvSpPr>
          <p:cNvPr id="2" name="矩形 1"/>
          <p:cNvSpPr/>
          <p:nvPr/>
        </p:nvSpPr>
        <p:spPr>
          <a:xfrm>
            <a:off x="2443482" y="94177"/>
            <a:ext cx="425704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</a:rPr>
              <a:t>医师定期考核信息登记系统功能介绍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52770" y="1089025"/>
            <a:ext cx="120142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审核上报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8460740" y="1487805"/>
            <a:ext cx="360045" cy="11518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</p:cxnSp>
      <p:sp>
        <p:nvSpPr>
          <p:cNvPr id="14" name="文本框 13"/>
          <p:cNvSpPr txBox="1"/>
          <p:nvPr/>
        </p:nvSpPr>
        <p:spPr>
          <a:xfrm>
            <a:off x="7312025" y="1089025"/>
            <a:ext cx="171069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取消参考资格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12"/>
          <p:cNvSpPr>
            <a:spLocks noChangeArrowheads="1"/>
          </p:cNvSpPr>
          <p:nvPr/>
        </p:nvSpPr>
        <p:spPr bwMode="auto">
          <a:xfrm>
            <a:off x="1403648" y="195486"/>
            <a:ext cx="2122488" cy="536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20782" y="535721"/>
            <a:ext cx="32200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</a:rPr>
              <a:t>卫生</a:t>
            </a:r>
            <a:r>
              <a:rPr lang="zh-CN" altLang="en-US" sz="2000" b="1" dirty="0" smtClean="0">
                <a:solidFill>
                  <a:schemeClr val="tx1">
                    <a:lumMod val="50000"/>
                  </a:schemeClr>
                </a:solidFill>
              </a:rPr>
              <a:t>机构</a:t>
            </a:r>
            <a:endParaRPr lang="zh-CN" altLang="en-US" sz="20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7504" y="1168288"/>
            <a:ext cx="2232248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n-ea"/>
                <a:ea typeface="+mn-ea"/>
                <a:sym typeface="+mn-ea"/>
              </a:rPr>
              <a:t>对</a:t>
            </a:r>
            <a:r>
              <a:rPr lang="zh-CN" altLang="en-US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n-ea"/>
                <a:ea typeface="+mn-ea"/>
                <a:sym typeface="+mn-ea"/>
              </a:rPr>
              <a:t>医师适用</a:t>
            </a:r>
            <a:r>
              <a:rPr lang="zh-CN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n-ea"/>
                <a:ea typeface="+mn-ea"/>
                <a:sym typeface="+mn-ea"/>
              </a:rPr>
              <a:t>考核程序</a:t>
            </a:r>
            <a:r>
              <a:rPr lang="zh-CN" altLang="en-US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n-ea"/>
                <a:ea typeface="+mn-ea"/>
                <a:sym typeface="+mn-ea"/>
              </a:rPr>
              <a:t>及工作成绩、职业道德自评信息进行评定</a:t>
            </a:r>
            <a:endParaRPr lang="en-US" altLang="zh-CN" sz="16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+mn-ea"/>
              <a:ea typeface="+mn-ea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n-ea"/>
                <a:ea typeface="+mn-ea"/>
                <a:sym typeface="+mn-ea"/>
              </a:rPr>
              <a:t>监控医师考核进度</a:t>
            </a:r>
            <a:endParaRPr lang="zh-CN" altLang="en-US" sz="16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75257" y="137357"/>
            <a:ext cx="425704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</a:rPr>
              <a:t>医师定期考核信息登记系统功能介绍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55" y="3336925"/>
            <a:ext cx="1990090" cy="1668145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H="1">
            <a:off x="1768475" y="3796030"/>
            <a:ext cx="571500" cy="4089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450" y="934720"/>
            <a:ext cx="6920230" cy="41884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 noChangeArrowheads="1"/>
          </p:cNvSpPr>
          <p:nvPr>
            <p:ph type="ctrTitle"/>
          </p:nvPr>
        </p:nvSpPr>
        <p:spPr>
          <a:xfrm>
            <a:off x="926976" y="841375"/>
            <a:ext cx="6885384" cy="17907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3795" name="副标题 2"/>
          <p:cNvSpPr>
            <a:spLocks noGrp="1" noChangeArrowheads="1"/>
          </p:cNvSpPr>
          <p:nvPr>
            <p:ph type="subTitle" idx="1"/>
          </p:nvPr>
        </p:nvSpPr>
        <p:spPr>
          <a:xfrm>
            <a:off x="926976" y="2701925"/>
            <a:ext cx="6885384" cy="1241425"/>
          </a:xfrm>
        </p:spPr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33796" name="图片 4" descr="背景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6512" y="4156"/>
            <a:ext cx="9180512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燕尾形 8"/>
          <p:cNvSpPr>
            <a:spLocks noChangeAspect="1" noChangeArrowheads="1"/>
          </p:cNvSpPr>
          <p:nvPr/>
        </p:nvSpPr>
        <p:spPr bwMode="auto">
          <a:xfrm>
            <a:off x="2706564" y="3979863"/>
            <a:ext cx="205605" cy="203200"/>
          </a:xfrm>
          <a:prstGeom prst="chevron">
            <a:avLst>
              <a:gd name="adj" fmla="val 50386"/>
            </a:avLst>
          </a:prstGeom>
          <a:noFill/>
          <a:ln w="25400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endParaRPr lang="zh-CN" altLang="zh-CN">
              <a:solidFill>
                <a:srgbClr val="000000"/>
              </a:solidFill>
              <a:latin typeface="宋体" charset="-122"/>
              <a:ea typeface="宋体" charset="-122"/>
              <a:sym typeface="宋体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12208" y="521522"/>
            <a:ext cx="8336237" cy="3260491"/>
            <a:chOff x="1071175" y="526924"/>
            <a:chExt cx="11130058" cy="4353215"/>
          </a:xfrm>
        </p:grpSpPr>
        <p:sp>
          <p:nvSpPr>
            <p:cNvPr id="12" name="TextBox 8"/>
            <p:cNvSpPr txBox="1"/>
            <p:nvPr/>
          </p:nvSpPr>
          <p:spPr>
            <a:xfrm>
              <a:off x="1224284" y="526924"/>
              <a:ext cx="5998414" cy="69857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7B59"/>
                  </a:solidFill>
                  <a:latin typeface="微软雅黑" pitchFamily="34" charset="-122"/>
                  <a:ea typeface="微软雅黑" pitchFamily="34" charset="-122"/>
                </a:rPr>
                <a:t>主要功能</a:t>
              </a:r>
              <a:r>
                <a:rPr lang="zh-CN" altLang="en-US" sz="2800" b="1" dirty="0">
                  <a:solidFill>
                    <a:srgbClr val="007B59"/>
                  </a:solidFill>
                  <a:latin typeface="微软雅黑" pitchFamily="34" charset="-122"/>
                  <a:ea typeface="微软雅黑" pitchFamily="34" charset="-122"/>
                </a:rPr>
                <a:t>介绍</a:t>
              </a:r>
              <a:endParaRPr lang="zh-CN" altLang="en-US" sz="2800" b="1" dirty="0">
                <a:solidFill>
                  <a:srgbClr val="007B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489075" y="4428121"/>
              <a:ext cx="3310372" cy="4520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defRPr/>
              </a:pPr>
              <a:endParaRPr lang="zh-CN" altLang="en-US" sz="1600" kern="0" dirty="0">
                <a:solidFill>
                  <a:srgbClr val="02946A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071175" y="4268678"/>
              <a:ext cx="11124000" cy="0"/>
            </a:xfrm>
            <a:prstGeom prst="line">
              <a:avLst/>
            </a:prstGeom>
            <a:ln>
              <a:solidFill>
                <a:srgbClr val="029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077232" y="4320801"/>
              <a:ext cx="11124001" cy="0"/>
            </a:xfrm>
            <a:prstGeom prst="line">
              <a:avLst/>
            </a:prstGeom>
            <a:ln w="57150">
              <a:solidFill>
                <a:srgbClr val="029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922439" y="944470"/>
            <a:ext cx="3789040" cy="22365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solidFill>
                  <a:srgbClr val="03735F"/>
                </a:solidFill>
              </a:rPr>
              <a:t>卫生行政部门</a:t>
            </a:r>
            <a:endParaRPr lang="en-US" altLang="zh-CN" sz="2400" b="1" dirty="0" smtClean="0">
              <a:solidFill>
                <a:srgbClr val="03735F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03735F"/>
                </a:solidFill>
              </a:rPr>
              <a:t>考核</a:t>
            </a:r>
            <a:r>
              <a:rPr lang="zh-CN" altLang="en-US" sz="2400" b="1" dirty="0" smtClean="0">
                <a:solidFill>
                  <a:srgbClr val="03735F"/>
                </a:solidFill>
              </a:rPr>
              <a:t>机构</a:t>
            </a:r>
            <a:endParaRPr lang="en-US" altLang="zh-CN" sz="2400" b="1" dirty="0" smtClean="0">
              <a:solidFill>
                <a:srgbClr val="03735F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03735F"/>
                </a:solidFill>
              </a:rPr>
              <a:t>卫生</a:t>
            </a:r>
            <a:r>
              <a:rPr lang="zh-CN" altLang="en-US" sz="2400" b="1" dirty="0" smtClean="0">
                <a:solidFill>
                  <a:srgbClr val="03735F"/>
                </a:solidFill>
              </a:rPr>
              <a:t>机构</a:t>
            </a:r>
            <a:endParaRPr lang="en-US" altLang="zh-CN" sz="2400" b="1" dirty="0" smtClean="0">
              <a:solidFill>
                <a:srgbClr val="03735F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03735F"/>
                </a:solidFill>
              </a:rPr>
              <a:t>执</a:t>
            </a:r>
            <a:r>
              <a:rPr lang="zh-CN" altLang="en-US" sz="2400" b="1" dirty="0" smtClean="0">
                <a:solidFill>
                  <a:srgbClr val="03735F"/>
                </a:solidFill>
              </a:rPr>
              <a:t>业（助理）医师</a:t>
            </a:r>
            <a:endParaRPr lang="zh-CN" altLang="en-US" sz="2400" b="1" dirty="0">
              <a:solidFill>
                <a:srgbClr val="03735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432" y="521631"/>
            <a:ext cx="4056595" cy="25101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3365" y="3459480"/>
            <a:ext cx="1619250" cy="1469390"/>
          </a:xfrm>
          <a:prstGeom prst="rect">
            <a:avLst/>
          </a:prstGeom>
        </p:spPr>
      </p:pic>
      <p:sp>
        <p:nvSpPr>
          <p:cNvPr id="29" name="矩形 12"/>
          <p:cNvSpPr>
            <a:spLocks noChangeArrowheads="1"/>
          </p:cNvSpPr>
          <p:nvPr/>
        </p:nvSpPr>
        <p:spPr bwMode="auto">
          <a:xfrm>
            <a:off x="1403648" y="195486"/>
            <a:ext cx="2122488" cy="536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20782" y="535721"/>
            <a:ext cx="32200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</a:rPr>
              <a:t>卫生</a:t>
            </a:r>
            <a:r>
              <a:rPr lang="zh-CN" altLang="en-US" sz="2000" b="1" dirty="0" smtClean="0">
                <a:solidFill>
                  <a:schemeClr val="tx1">
                    <a:lumMod val="50000"/>
                  </a:schemeClr>
                </a:solidFill>
              </a:rPr>
              <a:t>机构</a:t>
            </a:r>
            <a:endParaRPr lang="zh-CN" altLang="en-US" sz="20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844" y="1048273"/>
            <a:ext cx="2232248" cy="3091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sz="1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j-ea"/>
                <a:ea typeface="+mj-ea"/>
                <a:sym typeface="+mn-ea"/>
              </a:rPr>
              <a:t>考核过程管理</a:t>
            </a:r>
            <a:endParaRPr lang="en-US" altLang="zh-CN" sz="16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+mn-ea"/>
              <a:ea typeface="+mn-ea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sz="1600" dirty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  <a:sym typeface="+mn-ea"/>
              </a:rPr>
              <a:t>监控医师考核进度</a:t>
            </a:r>
            <a:endParaRPr lang="zh-CN" altLang="en-US" sz="16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+mn-ea"/>
              <a:ea typeface="+mn-ea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sz="1600" dirty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  <a:sym typeface="+mn-ea"/>
              </a:rPr>
              <a:t>查看考生是否疑似作弊，标记疑似作弊考生。取消疑似作弊标示，联系当地行政</a:t>
            </a:r>
            <a:endParaRPr lang="zh-CN" sz="1600" dirty="0">
              <a:solidFill>
                <a:schemeClr val="accent4">
                  <a:lumMod val="95000"/>
                  <a:lumOff val="5000"/>
                </a:schemeClr>
              </a:solidFill>
              <a:latin typeface="宋体-简" panose="02010800040101010101" charset="-122"/>
              <a:ea typeface="宋体-简" panose="02010800040101010101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sz="1600" b="1" dirty="0">
              <a:solidFill>
                <a:schemeClr val="accent4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75257" y="137357"/>
            <a:ext cx="425704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</a:rPr>
              <a:t>医师定期考核信息登记系统功能介绍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1768475" y="3796030"/>
            <a:ext cx="571500" cy="4089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925" y="934720"/>
            <a:ext cx="6899910" cy="39941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12"/>
          <p:cNvSpPr>
            <a:spLocks noChangeArrowheads="1"/>
          </p:cNvSpPr>
          <p:nvPr/>
        </p:nvSpPr>
        <p:spPr bwMode="auto">
          <a:xfrm>
            <a:off x="1403648" y="195486"/>
            <a:ext cx="2122488" cy="536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09781" y="398929"/>
            <a:ext cx="378015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执业（助理）</a:t>
            </a: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+mj-ea"/>
                <a:ea typeface="+mj-ea"/>
              </a:rPr>
              <a:t>医师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7015" y="1019810"/>
            <a:ext cx="2481580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+mn-ea"/>
              </a:rPr>
              <a:t>编辑</a:t>
            </a:r>
            <a:r>
              <a:rPr lang="zh-CN" sz="1600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+mn-ea"/>
              </a:rPr>
              <a:t>并提交个人</a:t>
            </a:r>
            <a:r>
              <a:rPr lang="zh-CN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+mn-ea"/>
              </a:rPr>
              <a:t>信息</a:t>
            </a:r>
            <a:r>
              <a:rPr lang="zh-CN" altLang="en-US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+mn-ea"/>
              </a:rPr>
              <a:t>，等待审核</a:t>
            </a:r>
            <a:endParaRPr lang="zh-CN" sz="1600" dirty="0">
              <a:solidFill>
                <a:schemeClr val="accent4">
                  <a:lumMod val="95000"/>
                  <a:lumOff val="5000"/>
                </a:schemeClr>
              </a:solidFill>
              <a:latin typeface="黑体" pitchFamily="49" charset="-122"/>
              <a:ea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+mn-ea"/>
              </a:rPr>
              <a:t>选择考核</a:t>
            </a:r>
            <a:r>
              <a:rPr lang="zh-CN" altLang="en-US" sz="1600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+mn-ea"/>
              </a:rPr>
              <a:t>程序</a:t>
            </a:r>
            <a:r>
              <a:rPr lang="zh-CN" altLang="en-US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+mn-ea"/>
              </a:rPr>
              <a:t>，提交个人的工作成绩、职业道德自评，等待审核</a:t>
            </a:r>
            <a:endParaRPr lang="en-US" altLang="zh-CN" sz="1600" dirty="0" smtClean="0">
              <a:solidFill>
                <a:schemeClr val="accent4">
                  <a:lumMod val="95000"/>
                  <a:lumOff val="5000"/>
                </a:schemeClr>
              </a:solidFill>
              <a:latin typeface="黑体" pitchFamily="49" charset="-122"/>
              <a:ea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+mn-ea"/>
              </a:rPr>
              <a:t>参加一般程序的医师参加人文及业务水平测评。参加</a:t>
            </a:r>
            <a:r>
              <a:rPr lang="zh-CN" sz="1600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+mn-ea"/>
              </a:rPr>
              <a:t>简易程序医师参加人文医学测评</a:t>
            </a:r>
            <a:endParaRPr lang="zh-CN" sz="1600" dirty="0">
              <a:solidFill>
                <a:schemeClr val="accent4">
                  <a:lumMod val="95000"/>
                  <a:lumOff val="5000"/>
                </a:schemeClr>
              </a:solidFill>
              <a:latin typeface="黑体" pitchFamily="49" charset="-122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75440" y="29597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</a:rPr>
              <a:t>医师定期考核信息登记系统功能介绍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1" name="图片 10" descr="基本信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0015" y="921385"/>
            <a:ext cx="2102485" cy="4191635"/>
          </a:xfrm>
          <a:prstGeom prst="rect">
            <a:avLst/>
          </a:prstGeom>
        </p:spPr>
      </p:pic>
      <p:pic>
        <p:nvPicPr>
          <p:cNvPr id="14" name="图片 13" descr="选择程序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975" y="921385"/>
            <a:ext cx="2272030" cy="4040505"/>
          </a:xfrm>
          <a:prstGeom prst="rect">
            <a:avLst/>
          </a:prstGeom>
        </p:spPr>
      </p:pic>
      <p:pic>
        <p:nvPicPr>
          <p:cNvPr id="12" name="图片 11" descr="工作成绩、职业道德自评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620" y="921385"/>
            <a:ext cx="2183130" cy="4040505"/>
          </a:xfrm>
          <a:prstGeom prst="rect">
            <a:avLst/>
          </a:prstGeom>
        </p:spPr>
      </p:pic>
      <p:pic>
        <p:nvPicPr>
          <p:cNvPr id="15" name="图片 14" descr="考试列表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005" y="921385"/>
            <a:ext cx="2272030" cy="4041140"/>
          </a:xfrm>
          <a:prstGeom prst="rect">
            <a:avLst/>
          </a:prstGeom>
        </p:spPr>
      </p:pic>
      <p:pic>
        <p:nvPicPr>
          <p:cNvPr id="16" name="图片 15" descr="考核完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230" y="921385"/>
            <a:ext cx="2311400" cy="41097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1.jpeg" descr="dise"/>
          <p:cNvPicPr>
            <a:picLocks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6513"/>
            <a:ext cx="9144000" cy="5175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0963" name="image2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214297"/>
            <a:ext cx="1143008" cy="12144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0" y="1922938"/>
            <a:ext cx="9144000" cy="1404000"/>
          </a:xfrm>
          <a:prstGeom prst="rect">
            <a:avLst/>
          </a:prstGeom>
          <a:solidFill>
            <a:srgbClr val="03735F"/>
          </a:solidFill>
          <a:effectLst>
            <a:glow>
              <a:schemeClr val="accent1"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4" name="文本框 3"/>
          <p:cNvSpPr txBox="1"/>
          <p:nvPr/>
        </p:nvSpPr>
        <p:spPr>
          <a:xfrm>
            <a:off x="2738755" y="1968500"/>
            <a:ext cx="4830445" cy="13220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8000" i="1" noProof="1">
                <a:solidFill>
                  <a:schemeClr val="bg1"/>
                </a:solidFill>
                <a:effectLst>
                  <a:outerShdw blurRad="50800" dist="38100" sx="105000" sy="105000" algn="l" rotWithShape="0">
                    <a:prstClr val="black">
                      <a:alpha val="40000"/>
                    </a:prstClr>
                  </a:outerShdw>
                </a:effectLst>
                <a:latin typeface="黑体" pitchFamily="49" charset="-122"/>
                <a:ea typeface="黑体" pitchFamily="49" charset="-122"/>
                <a:cs typeface="黑体" pitchFamily="49" charset="-122"/>
              </a:rPr>
              <a:t>感谢聆听！</a:t>
            </a:r>
            <a:endParaRPr lang="zh-CN" altLang="en-US" sz="8000" i="1" noProof="1">
              <a:solidFill>
                <a:schemeClr val="bg1"/>
              </a:solidFill>
              <a:effectLst>
                <a:outerShdw blurRad="50800" dist="38100" sx="105000" sy="105000" algn="l" rotWithShape="0">
                  <a:prstClr val="black">
                    <a:alpha val="40000"/>
                  </a:prstClr>
                </a:outerShdw>
              </a:effectLst>
              <a:latin typeface="黑体" pitchFamily="49" charset="-122"/>
              <a:ea typeface="黑体" pitchFamily="49" charset="-122"/>
              <a:cs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12"/>
          <p:cNvSpPr>
            <a:spLocks noChangeArrowheads="1"/>
          </p:cNvSpPr>
          <p:nvPr/>
        </p:nvSpPr>
        <p:spPr bwMode="auto">
          <a:xfrm>
            <a:off x="1403648" y="195486"/>
            <a:ext cx="2122488" cy="536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7487" y="1011314"/>
            <a:ext cx="22861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indent="-266700"/>
            <a:r>
              <a:rPr lang="en-US" sz="1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Wingdings" panose="05000000000000000000" pitchFamily="2" charset="2"/>
                <a:ea typeface="黑体" pitchFamily="49" charset="-122"/>
              </a:rPr>
              <a:t>Ø </a:t>
            </a:r>
            <a:r>
              <a:rPr lang="zh-CN" sz="1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完善本机构信息</a:t>
            </a:r>
            <a:endParaRPr lang="zh-CN" altLang="en-US" sz="1800" b="1" dirty="0">
              <a:solidFill>
                <a:schemeClr val="accent4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2051720" y="3075806"/>
            <a:ext cx="595784" cy="432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</p:cxnSp>
      <p:sp>
        <p:nvSpPr>
          <p:cNvPr id="7" name="文本框 6"/>
          <p:cNvSpPr txBox="1"/>
          <p:nvPr/>
        </p:nvSpPr>
        <p:spPr>
          <a:xfrm>
            <a:off x="122295" y="1533711"/>
            <a:ext cx="2078372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</a:rPr>
              <a:t>账户</a:t>
            </a:r>
            <a:r>
              <a:rPr lang="zh-CN" altLang="en-US" sz="1600" b="1" dirty="0" smtClean="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</a:rPr>
              <a:t>首次登录</a:t>
            </a:r>
            <a:r>
              <a:rPr lang="zh-CN" altLang="en-US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</a:rPr>
              <a:t>需完善本机构信息，将带红色“</a:t>
            </a:r>
            <a:r>
              <a:rPr lang="zh-CN" altLang="en-US" sz="1600" b="1" dirty="0" smtClean="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</a:rPr>
              <a:t>*</a:t>
            </a:r>
            <a:r>
              <a:rPr lang="zh-CN" altLang="en-US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</a:rPr>
              <a:t>”的信息项全部填写完整。</a:t>
            </a:r>
            <a:endParaRPr lang="zh-CN" altLang="en-US" sz="1600" b="1" dirty="0">
              <a:solidFill>
                <a:schemeClr val="accent4">
                  <a:lumMod val="95000"/>
                  <a:lumOff val="5000"/>
                </a:schemeClr>
              </a:solidFill>
              <a:latin typeface="宋体-简" panose="02010800040101010101" charset="-122"/>
              <a:ea typeface="宋体-简" panose="020108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27922" y="166845"/>
            <a:ext cx="44906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50000"/>
                  </a:schemeClr>
                </a:solidFill>
              </a:rPr>
              <a:t>医师定期考核信息登记系统功能介绍</a:t>
            </a:r>
            <a:endParaRPr lang="zh-CN" altLang="en-US" sz="20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26136" y="482979"/>
            <a:ext cx="26300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50000"/>
                  </a:schemeClr>
                </a:solidFill>
              </a:rPr>
              <a:t>卫生行政机构</a:t>
            </a:r>
            <a:endParaRPr lang="zh-CN" altLang="en-US" sz="20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613" y="972871"/>
            <a:ext cx="6794387" cy="389167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39" y="3363838"/>
            <a:ext cx="1682773" cy="156094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 bwMode="auto">
          <a:xfrm>
            <a:off x="2427922" y="2571750"/>
            <a:ext cx="1279982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-26" t="444" r="26" b="-444"/>
          <a:stretch>
            <a:fillRect/>
          </a:stretch>
        </p:blipFill>
        <p:spPr>
          <a:xfrm>
            <a:off x="1833880" y="861695"/>
            <a:ext cx="7239000" cy="4221480"/>
          </a:xfrm>
          <a:prstGeom prst="rect">
            <a:avLst/>
          </a:prstGeom>
        </p:spPr>
      </p:pic>
      <p:sp>
        <p:nvSpPr>
          <p:cNvPr id="29" name="矩形 12"/>
          <p:cNvSpPr>
            <a:spLocks noChangeArrowheads="1"/>
          </p:cNvSpPr>
          <p:nvPr/>
        </p:nvSpPr>
        <p:spPr bwMode="auto">
          <a:xfrm>
            <a:off x="1403648" y="195486"/>
            <a:ext cx="2122488" cy="536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0" y="987425"/>
            <a:ext cx="2042795" cy="3876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sz="1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对</a:t>
            </a:r>
            <a:r>
              <a:rPr lang="zh-CN" sz="1800" b="1" dirty="0">
                <a:solidFill>
                  <a:srgbClr val="FF0000"/>
                </a:solidFill>
                <a:latin typeface="+mn-ea"/>
                <a:ea typeface="+mn-ea"/>
              </a:rPr>
              <a:t>所辖机构</a:t>
            </a:r>
            <a:r>
              <a:rPr lang="zh-CN" sz="1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账号进行</a:t>
            </a:r>
            <a:r>
              <a:rPr lang="zh-CN" sz="1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管理</a:t>
            </a:r>
            <a:endParaRPr lang="en-US" altLang="zh-CN" sz="1600" b="1" dirty="0" smtClean="0">
              <a:solidFill>
                <a:schemeClr val="accent4">
                  <a:lumMod val="95000"/>
                  <a:lumOff val="5000"/>
                </a:schemeClr>
              </a:solidFill>
              <a:ea typeface="宋体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  <a:cs typeface="+mn-ea"/>
              </a:rPr>
              <a:t>遵从父与子的管理结构，</a:t>
            </a:r>
            <a:r>
              <a:rPr lang="zh-CN" altLang="en-US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  <a:cs typeface="+mn-ea"/>
              </a:rPr>
              <a:t>不</a:t>
            </a:r>
            <a:r>
              <a:rPr lang="zh-CN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  <a:cs typeface="+mn-ea"/>
              </a:rPr>
              <a:t>进行</a:t>
            </a:r>
            <a:r>
              <a:rPr lang="zh-CN" sz="1600" dirty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  <a:cs typeface="+mn-ea"/>
              </a:rPr>
              <a:t>跨级账号</a:t>
            </a:r>
            <a:r>
              <a:rPr lang="zh-CN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  <a:cs typeface="+mn-ea"/>
              </a:rPr>
              <a:t>管理</a:t>
            </a:r>
            <a:endParaRPr lang="en-US" altLang="zh-CN" sz="1600" dirty="0" smtClean="0">
              <a:solidFill>
                <a:schemeClr val="accent4">
                  <a:lumMod val="95000"/>
                  <a:lumOff val="5000"/>
                </a:schemeClr>
              </a:solidFill>
              <a:latin typeface="宋体-简" panose="02010800040101010101" charset="-122"/>
              <a:ea typeface="宋体-简" panose="02010800040101010101" charset="-122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  <a:cs typeface="+mn-ea"/>
              </a:rPr>
              <a:t>对</a:t>
            </a:r>
            <a:r>
              <a:rPr lang="zh-CN" sz="1600" dirty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  <a:cs typeface="+mn-ea"/>
              </a:rPr>
              <a:t>所辖机构可进行账号</a:t>
            </a:r>
            <a:r>
              <a:rPr lang="zh-CN" sz="1600" dirty="0" smtClean="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+mn-ea"/>
              </a:rPr>
              <a:t>注销</a:t>
            </a:r>
            <a:r>
              <a:rPr lang="zh-CN" sz="1600" dirty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  <a:cs typeface="+mn-ea"/>
              </a:rPr>
              <a:t>及</a:t>
            </a:r>
            <a:r>
              <a:rPr lang="zh-CN" sz="1600" dirty="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+mn-ea"/>
              </a:rPr>
              <a:t>密码</a:t>
            </a:r>
            <a:r>
              <a:rPr lang="zh-CN" sz="1600" dirty="0" smtClean="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+mn-ea"/>
              </a:rPr>
              <a:t>重置</a:t>
            </a:r>
            <a:r>
              <a:rPr lang="zh-CN" altLang="en-US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  <a:cs typeface="+mn-ea"/>
              </a:rPr>
              <a:t>的</a:t>
            </a:r>
            <a:r>
              <a:rPr lang="zh-CN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  <a:cs typeface="+mn-ea"/>
              </a:rPr>
              <a:t>操作</a:t>
            </a:r>
            <a:endParaRPr lang="en-US" altLang="zh-CN" sz="1600" dirty="0" smtClean="0">
              <a:solidFill>
                <a:schemeClr val="accent4">
                  <a:lumMod val="95000"/>
                  <a:lumOff val="5000"/>
                </a:schemeClr>
              </a:solidFill>
              <a:latin typeface="宋体-简" panose="02010800040101010101" charset="-122"/>
              <a:ea typeface="宋体-简" panose="02010800040101010101" charset="-122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  <a:cs typeface="+mn-ea"/>
              </a:rPr>
              <a:t>考核机构申请权限</a:t>
            </a:r>
            <a:r>
              <a:rPr lang="zh-CN" sz="1600" dirty="0" smtClean="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+mn-ea"/>
              </a:rPr>
              <a:t>开通</a:t>
            </a:r>
            <a:endParaRPr lang="zh-CN" sz="1600" dirty="0" smtClean="0">
              <a:solidFill>
                <a:srgbClr val="FF0000"/>
              </a:solidFill>
              <a:latin typeface="宋体-简" panose="02010800040101010101" charset="-122"/>
              <a:ea typeface="宋体-简" panose="02010800040101010101" charset="-122"/>
              <a:cs typeface="+mn-ea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7604760" y="1095375"/>
            <a:ext cx="72390" cy="108013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</p:cxnSp>
      <p:sp>
        <p:nvSpPr>
          <p:cNvPr id="4" name="矩形 3"/>
          <p:cNvSpPr/>
          <p:nvPr/>
        </p:nvSpPr>
        <p:spPr>
          <a:xfrm>
            <a:off x="2662103" y="124814"/>
            <a:ext cx="425704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</a:rPr>
              <a:t>医师定期考核信息登记系统功能介绍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83005" y="463466"/>
            <a:ext cx="171069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</a:rPr>
              <a:t>卫生行政机构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5" name="直接箭头连接符 7"/>
          <p:cNvCxnSpPr/>
          <p:nvPr/>
        </p:nvCxnSpPr>
        <p:spPr>
          <a:xfrm flipH="1" flipV="1">
            <a:off x="5868670" y="1131570"/>
            <a:ext cx="1367790" cy="10083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165" y="4666615"/>
            <a:ext cx="3554730" cy="5137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84090" y="833120"/>
            <a:ext cx="120142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注销账号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18960" y="833120"/>
            <a:ext cx="120142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重置密码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5155" y="862965"/>
            <a:ext cx="7230110" cy="4182110"/>
          </a:xfrm>
          <a:prstGeom prst="rect">
            <a:avLst/>
          </a:prstGeom>
        </p:spPr>
      </p:pic>
      <p:sp>
        <p:nvSpPr>
          <p:cNvPr id="29" name="矩形 12"/>
          <p:cNvSpPr>
            <a:spLocks noChangeArrowheads="1"/>
          </p:cNvSpPr>
          <p:nvPr/>
        </p:nvSpPr>
        <p:spPr bwMode="auto">
          <a:xfrm>
            <a:off x="1403648" y="195486"/>
            <a:ext cx="2122488" cy="536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0" y="987425"/>
            <a:ext cx="1874520" cy="3091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sz="1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考核机构</a:t>
            </a:r>
            <a:r>
              <a:rPr lang="zh-CN" sz="1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管理</a:t>
            </a:r>
            <a:endParaRPr lang="en-US" altLang="zh-CN" sz="1600" b="1" dirty="0" smtClean="0">
              <a:solidFill>
                <a:schemeClr val="accent4">
                  <a:lumMod val="95000"/>
                  <a:lumOff val="5000"/>
                </a:schemeClr>
              </a:solidFill>
              <a:ea typeface="宋体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endParaRPr lang="zh-CN" sz="1600" dirty="0" smtClean="0">
              <a:solidFill>
                <a:schemeClr val="accent4">
                  <a:lumMod val="95000"/>
                  <a:lumOff val="5000"/>
                </a:schemeClr>
              </a:solidFill>
              <a:latin typeface="宋体-简" panose="02010800040101010101" charset="-122"/>
              <a:ea typeface="宋体-简" panose="02010800040101010101" charset="-122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  <a:cs typeface="+mn-ea"/>
              </a:rPr>
              <a:t>查询所管辖范围的考核机构</a:t>
            </a:r>
            <a:endParaRPr lang="en-US" altLang="zh-CN" sz="16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宋体-简" panose="02010800040101010101" charset="-122"/>
              <a:ea typeface="宋体-简" panose="02010800040101010101" charset="-122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  <a:cs typeface="+mn-ea"/>
              </a:rPr>
              <a:t>对</a:t>
            </a:r>
            <a:r>
              <a:rPr lang="zh-CN" sz="1600" b="1" dirty="0" smtClean="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+mn-ea"/>
              </a:rPr>
              <a:t>直属医疗机构</a:t>
            </a:r>
            <a:r>
              <a:rPr lang="zh-CN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  <a:cs typeface="+mn-ea"/>
              </a:rPr>
              <a:t>的考核机构申请进行审核操作</a:t>
            </a:r>
            <a:endParaRPr lang="zh-CN" sz="1600" dirty="0" smtClean="0">
              <a:solidFill>
                <a:schemeClr val="accent4">
                  <a:lumMod val="95000"/>
                  <a:lumOff val="5000"/>
                </a:schemeClr>
              </a:solidFill>
              <a:latin typeface="宋体-简" panose="02010800040101010101" charset="-122"/>
              <a:ea typeface="宋体-简" panose="02010800040101010101" charset="-122"/>
              <a:cs typeface="+mn-ea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 flipV="1">
            <a:off x="7524115" y="1203325"/>
            <a:ext cx="1224280" cy="19443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</p:cxnSp>
      <p:sp>
        <p:nvSpPr>
          <p:cNvPr id="4" name="矩形 3"/>
          <p:cNvSpPr/>
          <p:nvPr/>
        </p:nvSpPr>
        <p:spPr>
          <a:xfrm>
            <a:off x="2662103" y="124814"/>
            <a:ext cx="425704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</a:rPr>
              <a:t>医师定期考核信息登记系统功能介绍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83005" y="463466"/>
            <a:ext cx="171069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</a:rPr>
              <a:t>卫生行政机构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5" name="直接箭头连接符 7"/>
          <p:cNvCxnSpPr/>
          <p:nvPr/>
        </p:nvCxnSpPr>
        <p:spPr>
          <a:xfrm flipH="1" flipV="1">
            <a:off x="5963920" y="1231900"/>
            <a:ext cx="2519680" cy="20161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</p:cxnSp>
      <p:sp>
        <p:nvSpPr>
          <p:cNvPr id="9" name="文本框 8"/>
          <p:cNvSpPr txBox="1"/>
          <p:nvPr/>
        </p:nvSpPr>
        <p:spPr>
          <a:xfrm>
            <a:off x="5493385" y="862330"/>
            <a:ext cx="69215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通过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40550" y="833120"/>
            <a:ext cx="69215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驳回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>
            <a:off x="1862455" y="862965"/>
            <a:ext cx="7230110" cy="4269105"/>
          </a:xfrm>
          <a:prstGeom prst="rect">
            <a:avLst/>
          </a:prstGeom>
        </p:spPr>
      </p:pic>
      <p:sp>
        <p:nvSpPr>
          <p:cNvPr id="29" name="矩形 12"/>
          <p:cNvSpPr>
            <a:spLocks noChangeArrowheads="1"/>
          </p:cNvSpPr>
          <p:nvPr/>
        </p:nvSpPr>
        <p:spPr bwMode="auto">
          <a:xfrm>
            <a:off x="1403648" y="195486"/>
            <a:ext cx="2122488" cy="536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0" y="987425"/>
            <a:ext cx="1862455" cy="1983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sz="1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考核机构</a:t>
            </a:r>
            <a:r>
              <a:rPr lang="zh-CN" sz="1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管理</a:t>
            </a:r>
            <a:endParaRPr lang="en-US" altLang="zh-CN" sz="16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宋体-简" panose="02010800040101010101" charset="-122"/>
              <a:ea typeface="宋体-简" panose="02010800040101010101" charset="-122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endParaRPr lang="zh-CN" sz="1600" dirty="0" smtClean="0">
              <a:solidFill>
                <a:schemeClr val="accent4">
                  <a:lumMod val="95000"/>
                  <a:lumOff val="5000"/>
                </a:schemeClr>
              </a:solidFill>
              <a:latin typeface="宋体-简" panose="02010800040101010101" charset="-122"/>
              <a:ea typeface="宋体-简" panose="02010800040101010101" charset="-122"/>
              <a:cs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  <a:cs typeface="+mn-ea"/>
              </a:rPr>
              <a:t>为考核机构</a:t>
            </a:r>
            <a:r>
              <a:rPr lang="zh-CN" sz="1600" b="1" dirty="0" smtClean="0">
                <a:solidFill>
                  <a:srgbClr val="FF0000"/>
                </a:solidFill>
                <a:latin typeface="宋体-简" panose="02010800040101010101" charset="-122"/>
                <a:ea typeface="宋体-简" panose="02010800040101010101" charset="-122"/>
                <a:cs typeface="+mn-ea"/>
              </a:rPr>
              <a:t>指定</a:t>
            </a:r>
            <a:r>
              <a:rPr lang="zh-CN" sz="1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  <a:cs typeface="+mn-ea"/>
              </a:rPr>
              <a:t>负责考核的卫生机构清单</a:t>
            </a:r>
            <a:endParaRPr lang="zh-CN" sz="1600" dirty="0" smtClean="0">
              <a:solidFill>
                <a:schemeClr val="accent4">
                  <a:lumMod val="95000"/>
                  <a:lumOff val="5000"/>
                </a:schemeClr>
              </a:solidFill>
              <a:latin typeface="宋体-简" panose="02010800040101010101" charset="-122"/>
              <a:ea typeface="宋体-简" panose="02010800040101010101" charset="-122"/>
              <a:cs typeface="+mn-ea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 flipV="1">
            <a:off x="7524115" y="1203325"/>
            <a:ext cx="1224280" cy="10083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</p:cxnSp>
      <p:sp>
        <p:nvSpPr>
          <p:cNvPr id="4" name="矩形 3"/>
          <p:cNvSpPr/>
          <p:nvPr/>
        </p:nvSpPr>
        <p:spPr>
          <a:xfrm>
            <a:off x="2683693" y="134339"/>
            <a:ext cx="425704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</a:rPr>
              <a:t>医师定期考核信息登记系统功能介绍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83005" y="463466"/>
            <a:ext cx="171069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</a:rPr>
              <a:t>卫生行政机构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40550" y="833120"/>
            <a:ext cx="171069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指定卫生机构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12"/>
          <p:cNvSpPr>
            <a:spLocks noChangeArrowheads="1"/>
          </p:cNvSpPr>
          <p:nvPr/>
        </p:nvSpPr>
        <p:spPr bwMode="auto">
          <a:xfrm>
            <a:off x="1403648" y="286272"/>
            <a:ext cx="2122488" cy="536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5698" y="891199"/>
            <a:ext cx="1792731" cy="1614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sz="1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医师管理</a:t>
            </a:r>
            <a:endParaRPr lang="en-US" altLang="zh-CN" sz="1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仿宋" pitchFamily="49" charset="-122"/>
              <a:ea typeface="仿宋" pitchFamily="49" charset="-122"/>
              <a:cs typeface="+mn-ea"/>
            </a:endParaRPr>
          </a:p>
          <a:p>
            <a:pPr>
              <a:lnSpc>
                <a:spcPct val="150000"/>
              </a:lnSpc>
            </a:pPr>
            <a:endParaRPr lang="zh-CN" sz="16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仿宋" pitchFamily="49" charset="-122"/>
              <a:ea typeface="仿宋" pitchFamily="49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仿宋" pitchFamily="49" charset="-122"/>
                <a:ea typeface="仿宋" pitchFamily="49" charset="-122"/>
                <a:cs typeface="+mn-ea"/>
              </a:rPr>
              <a:t>快速变更</a:t>
            </a:r>
            <a:r>
              <a:rPr lang="zh-CN" sz="16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仿宋" pitchFamily="49" charset="-122"/>
                <a:ea typeface="仿宋" pitchFamily="49" charset="-122"/>
                <a:cs typeface="+mn-ea"/>
              </a:rPr>
              <a:t>医师主要执</a:t>
            </a:r>
            <a:r>
              <a:rPr lang="zh-CN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仿宋" pitchFamily="49" charset="-122"/>
                <a:ea typeface="仿宋" pitchFamily="49" charset="-122"/>
                <a:cs typeface="+mn-ea"/>
              </a:rPr>
              <a:t>业地点</a:t>
            </a:r>
            <a:endParaRPr lang="zh-CN" sz="16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仿宋" pitchFamily="49" charset="-122"/>
              <a:ea typeface="仿宋" pitchFamily="49" charset="-122"/>
              <a:cs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71800" y="101606"/>
            <a:ext cx="425704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</a:rPr>
              <a:t>医师定期考核信息登记系统功能介绍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33977" y="463342"/>
            <a:ext cx="171069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50000"/>
                  </a:schemeClr>
                </a:solidFill>
              </a:rPr>
              <a:t>卫生行政机构</a:t>
            </a:r>
            <a:endParaRPr lang="zh-CN" altLang="en-US" sz="20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3" name="直接箭头连接符 12"/>
          <p:cNvCxnSpPr>
            <a:stCxn id="5" idx="1"/>
            <a:endCxn id="7" idx="3"/>
          </p:cNvCxnSpPr>
          <p:nvPr/>
        </p:nvCxnSpPr>
        <p:spPr>
          <a:xfrm flipH="1">
            <a:off x="1845179" y="3069436"/>
            <a:ext cx="278549" cy="13810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946" y="3878733"/>
            <a:ext cx="1626233" cy="11434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495" y="890905"/>
            <a:ext cx="7102475" cy="413131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H="1" flipV="1">
            <a:off x="7795895" y="1231900"/>
            <a:ext cx="952500" cy="11957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</p:cxnSp>
      <p:sp>
        <p:nvSpPr>
          <p:cNvPr id="10" name="文本框 9"/>
          <p:cNvSpPr txBox="1"/>
          <p:nvPr/>
        </p:nvSpPr>
        <p:spPr>
          <a:xfrm>
            <a:off x="6940550" y="833120"/>
            <a:ext cx="221996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变更主要执业地点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lum contrast="-12000"/>
          </a:blip>
          <a:stretch>
            <a:fillRect/>
          </a:stretch>
        </p:blipFill>
        <p:spPr>
          <a:xfrm>
            <a:off x="1827530" y="830580"/>
            <a:ext cx="7304405" cy="41605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923928" y="431705"/>
            <a:ext cx="2311977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50000"/>
                  </a:schemeClr>
                </a:solidFill>
              </a:rPr>
              <a:t>卫生行政机构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1609090" y="3867785"/>
            <a:ext cx="298450" cy="49339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</p:cxnSp>
      <p:sp>
        <p:nvSpPr>
          <p:cNvPr id="3" name="矩形 2"/>
          <p:cNvSpPr/>
          <p:nvPr/>
        </p:nvSpPr>
        <p:spPr>
          <a:xfrm>
            <a:off x="2771800" y="84451"/>
            <a:ext cx="425704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</a:rPr>
              <a:t>医师定期考核信息登记系统功能介绍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990" y="986155"/>
            <a:ext cx="1992630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1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n-ea"/>
              </a:rPr>
              <a:t>考核全程监督</a:t>
            </a:r>
            <a:r>
              <a:rPr lang="zh-CN" altLang="zh-CN" sz="1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+mn-ea"/>
              </a:rPr>
              <a:t>与</a:t>
            </a:r>
            <a:r>
              <a:rPr lang="zh-CN" altLang="zh-CN" sz="1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n-ea"/>
              </a:rPr>
              <a:t>管理</a:t>
            </a:r>
            <a:endParaRPr lang="en-US" altLang="zh-CN" sz="1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仿宋" pitchFamily="49" charset="-122"/>
              <a:ea typeface="仿宋" pitchFamily="49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  <a:cs typeface="+mn-ea"/>
              </a:rPr>
              <a:t>对考核过程中，人脸识别发现的替考考生进行考核成绩不合格的判定</a:t>
            </a:r>
            <a:endParaRPr lang="zh-CN" altLang="en-US" sz="16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宋体-简" panose="02010800040101010101" charset="-122"/>
              <a:ea typeface="宋体-简" panose="02010800040101010101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184" y="3730718"/>
            <a:ext cx="1637997" cy="1260761"/>
          </a:xfrm>
          <a:prstGeom prst="rect">
            <a:avLst/>
          </a:prstGeom>
        </p:spPr>
      </p:pic>
      <p:cxnSp>
        <p:nvCxnSpPr>
          <p:cNvPr id="2" name="直接箭头连接符 1"/>
          <p:cNvCxnSpPr/>
          <p:nvPr/>
        </p:nvCxnSpPr>
        <p:spPr>
          <a:xfrm flipH="1">
            <a:off x="6659880" y="3796030"/>
            <a:ext cx="720090" cy="431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</p:cxnSp>
      <p:sp>
        <p:nvSpPr>
          <p:cNvPr id="5" name="文本框 4"/>
          <p:cNvSpPr txBox="1"/>
          <p:nvPr/>
        </p:nvSpPr>
        <p:spPr>
          <a:xfrm>
            <a:off x="5674360" y="4189095"/>
            <a:ext cx="120142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000" b="1">
                <a:solidFill>
                  <a:srgbClr val="FF0000"/>
                </a:solidFill>
              </a:rPr>
              <a:t>作弊标记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06970" y="4361180"/>
            <a:ext cx="120142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作弊处理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8187055" y="3867785"/>
            <a:ext cx="633095" cy="38798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2170" y="894080"/>
            <a:ext cx="7030720" cy="40735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lum contrast="-18000"/>
          </a:blip>
          <a:stretch>
            <a:fillRect/>
          </a:stretch>
        </p:blipFill>
        <p:spPr>
          <a:xfrm>
            <a:off x="-62230" y="3308985"/>
            <a:ext cx="2068830" cy="1658620"/>
          </a:xfrm>
          <a:prstGeom prst="rect">
            <a:avLst/>
          </a:prstGeom>
        </p:spPr>
      </p:pic>
      <p:sp>
        <p:nvSpPr>
          <p:cNvPr id="29" name="矩形 12"/>
          <p:cNvSpPr>
            <a:spLocks noChangeArrowheads="1"/>
          </p:cNvSpPr>
          <p:nvPr/>
        </p:nvSpPr>
        <p:spPr bwMode="auto">
          <a:xfrm>
            <a:off x="1403648" y="195486"/>
            <a:ext cx="2122488" cy="536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8115" y="894080"/>
            <a:ext cx="2078990" cy="1983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sz="1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补考管理</a:t>
            </a:r>
            <a:endParaRPr lang="zh-CN" sz="18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sz="16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宋体-简" panose="02010800040101010101" charset="-122"/>
              <a:ea typeface="宋体-简" panose="02010800040101010101" charset="-122"/>
              <a:cs typeface="+mn-ea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  <a:cs typeface="+mn-ea"/>
              </a:rPr>
              <a:t>确定</a:t>
            </a:r>
            <a:r>
              <a:rPr lang="zh-CN" sz="16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宋体-简" panose="02010800040101010101" charset="-122"/>
                <a:ea typeface="宋体-简" panose="02010800040101010101" charset="-122"/>
                <a:cs typeface="+mn-ea"/>
              </a:rPr>
              <a:t>补考名单，评定补考成绩合格或不合格。</a:t>
            </a:r>
            <a:endParaRPr lang="zh-CN" sz="1600" b="1" dirty="0">
              <a:solidFill>
                <a:schemeClr val="accent4">
                  <a:lumMod val="95000"/>
                  <a:lumOff val="5000"/>
                </a:schemeClr>
              </a:solidFill>
              <a:latin typeface="宋体-简" panose="02010800040101010101" charset="-122"/>
              <a:ea typeface="宋体-简" panose="02010800040101010101" charset="-122"/>
              <a:cs typeface="+mn-ea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1187450" y="3220085"/>
            <a:ext cx="1152525" cy="2159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</p:cxnSp>
      <p:sp>
        <p:nvSpPr>
          <p:cNvPr id="3" name="矩形 2"/>
          <p:cNvSpPr/>
          <p:nvPr/>
        </p:nvSpPr>
        <p:spPr>
          <a:xfrm>
            <a:off x="2771800" y="94286"/>
            <a:ext cx="425704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</a:rPr>
              <a:t>医师定期考核信息登记系统功能介绍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33977" y="463618"/>
            <a:ext cx="171069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</a:rPr>
              <a:t>卫生行政机构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 flipH="1" flipV="1">
            <a:off x="8387715" y="1292860"/>
            <a:ext cx="432435" cy="7747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</p:cxnSp>
      <p:sp>
        <p:nvSpPr>
          <p:cNvPr id="9" name="文本框 8"/>
          <p:cNvSpPr txBox="1"/>
          <p:nvPr/>
        </p:nvSpPr>
        <p:spPr>
          <a:xfrm>
            <a:off x="7477760" y="894080"/>
            <a:ext cx="120142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【确认】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PPT10">
      <a:dk1>
        <a:srgbClr val="67841A"/>
      </a:dk1>
      <a:lt1>
        <a:srgbClr val="FFFFFF"/>
      </a:lt1>
      <a:dk2>
        <a:srgbClr val="8FC226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黑体" pitchFamily="49" charset="-122"/>
          </a:defRPr>
        </a:defPPr>
      </a:lstStyle>
    </a:lnDef>
    <a:txDef>
      <a:spPr>
        <a:noFill/>
      </a:spPr>
      <a:bodyPr wrap="square" rtlCol="0" anchor="t">
        <a:spAutoFit/>
      </a:bodyPr>
      <a:lstStyle>
        <a:defPPr>
          <a:defRPr lang="zh-CN" altLang="en-US" sz="3600" b="1">
            <a:solidFill>
              <a:srgbClr val="03735F"/>
            </a:solidFill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1427</Words>
  <Application>WPS 表格</Application>
  <PresentationFormat>全屏显示(16:9)</PresentationFormat>
  <Paragraphs>209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46" baseType="lpstr">
      <vt:lpstr>Arial</vt:lpstr>
      <vt:lpstr>方正书宋_GBK</vt:lpstr>
      <vt:lpstr>Wingdings</vt:lpstr>
      <vt:lpstr>黑体</vt:lpstr>
      <vt:lpstr>宋体</vt:lpstr>
      <vt:lpstr>Impact</vt:lpstr>
      <vt:lpstr>方正大标宋简体</vt:lpstr>
      <vt:lpstr>微软雅黑</vt:lpstr>
      <vt:lpstr>宋体-简</vt:lpstr>
      <vt:lpstr>仿宋</vt:lpstr>
      <vt:lpstr>Wingdings</vt:lpstr>
      <vt:lpstr>汉仪中黑KW</vt:lpstr>
      <vt:lpstr>汉仪旗黑KW</vt:lpstr>
      <vt:lpstr>宋体</vt:lpstr>
      <vt:lpstr>Arial Unicode MS</vt:lpstr>
      <vt:lpstr>汉仪书宋二KW</vt:lpstr>
      <vt:lpstr>Thonburi</vt:lpstr>
      <vt:lpstr>汉仪仿宋KW</vt:lpstr>
      <vt:lpstr>Calibri Light</vt:lpstr>
      <vt:lpstr>Helvetica Neue</vt:lpstr>
      <vt:lpstr>Calibri</vt:lpstr>
      <vt:lpstr>默认设计模板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penglijun</cp:lastModifiedBy>
  <cp:revision>678</cp:revision>
  <dcterms:created xsi:type="dcterms:W3CDTF">2019-07-11T04:09:18Z</dcterms:created>
  <dcterms:modified xsi:type="dcterms:W3CDTF">2019-07-11T04:09:18Z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2052-1.3.0.1676</vt:lpwstr>
  </property>
</Properties>
</file>